
<file path=[Content_Types].xml><?xml version="1.0" encoding="utf-8"?>
<Types xmlns="http://schemas.openxmlformats.org/package/2006/content-types">
  <Default Extension="JPG" ContentType="image/jpeg"/>
  <Default Extension="xlsx" ContentType="application/vnd.openxmlformats-officedocument.spreadsheetml.sheet"/>
  <Default Extension="jpeg" ContentType="image/jpeg"/>
  <Default Extension="xml" ContentType="application/xml"/>
  <Default Extension="bin" ContentType="application/vnd.openxmlformats-officedocument.oleObject"/>
  <Default Extension="vml" ContentType="application/vnd.openxmlformats-officedocument.vmlDrawing"/>
  <Default Extension="wdp" ContentType="image/vnd.ms-photo"/>
  <Default Extension="png" ContentType="image/png"/>
  <Default Extension="wmf" ContentType="image/x-wmf"/>
  <Default Extension="mp4" ContentType="video/mp4"/>
  <Default Extension="gif" ContentType="image/gif"/>
  <Default Extension="rels" ContentType="application/vnd.openxmlformats-package.relationships+xml"/>
  <Default Extension="m4v" ContentType="video/unknown"/>
  <Default Extension="mov" ContentType="video/quicktime"/>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harts/chart1.xml" ContentType="application/vnd.openxmlformats-officedocument.drawingml.chart+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charts/chart2.xml" ContentType="application/vnd.openxmlformats-officedocument.drawingml.chart+xml"/>
  <Override PartName="/ppt/notesSlides/notesSlide40.xml" ContentType="application/vnd.openxmlformats-officedocument.presentationml.notesSlide+xml"/>
  <Override PartName="/ppt/charts/chart3.xml" ContentType="application/vnd.openxmlformats-officedocument.drawingml.chart+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5"/>
  </p:notesMasterIdLst>
  <p:sldIdLst>
    <p:sldId id="256" r:id="rId2"/>
    <p:sldId id="354" r:id="rId3"/>
    <p:sldId id="257" r:id="rId4"/>
    <p:sldId id="258" r:id="rId5"/>
    <p:sldId id="259" r:id="rId6"/>
    <p:sldId id="262" r:id="rId7"/>
    <p:sldId id="263" r:id="rId8"/>
    <p:sldId id="264" r:id="rId9"/>
    <p:sldId id="265" r:id="rId10"/>
    <p:sldId id="266" r:id="rId11"/>
    <p:sldId id="261" r:id="rId12"/>
    <p:sldId id="267" r:id="rId13"/>
    <p:sldId id="298" r:id="rId14"/>
    <p:sldId id="316" r:id="rId15"/>
    <p:sldId id="300" r:id="rId16"/>
    <p:sldId id="301" r:id="rId17"/>
    <p:sldId id="302" r:id="rId18"/>
    <p:sldId id="303" r:id="rId19"/>
    <p:sldId id="304" r:id="rId20"/>
    <p:sldId id="305" r:id="rId21"/>
    <p:sldId id="299" r:id="rId22"/>
    <p:sldId id="306" r:id="rId23"/>
    <p:sldId id="307" r:id="rId24"/>
    <p:sldId id="308" r:id="rId25"/>
    <p:sldId id="309" r:id="rId26"/>
    <p:sldId id="310" r:id="rId27"/>
    <p:sldId id="311" r:id="rId28"/>
    <p:sldId id="312" r:id="rId29"/>
    <p:sldId id="313" r:id="rId30"/>
    <p:sldId id="314" r:id="rId31"/>
    <p:sldId id="315" r:id="rId32"/>
    <p:sldId id="317" r:id="rId33"/>
    <p:sldId id="319" r:id="rId34"/>
    <p:sldId id="320" r:id="rId35"/>
    <p:sldId id="321" r:id="rId36"/>
    <p:sldId id="322" r:id="rId37"/>
    <p:sldId id="323" r:id="rId38"/>
    <p:sldId id="324" r:id="rId39"/>
    <p:sldId id="325" r:id="rId40"/>
    <p:sldId id="326" r:id="rId41"/>
    <p:sldId id="327" r:id="rId42"/>
    <p:sldId id="328" r:id="rId43"/>
    <p:sldId id="329" r:id="rId44"/>
    <p:sldId id="330" r:id="rId45"/>
    <p:sldId id="331" r:id="rId46"/>
    <p:sldId id="332" r:id="rId47"/>
    <p:sldId id="333" r:id="rId48"/>
    <p:sldId id="334" r:id="rId49"/>
    <p:sldId id="335" r:id="rId50"/>
    <p:sldId id="336" r:id="rId51"/>
    <p:sldId id="337" r:id="rId52"/>
    <p:sldId id="338" r:id="rId53"/>
    <p:sldId id="339" r:id="rId54"/>
    <p:sldId id="340" r:id="rId55"/>
    <p:sldId id="341" r:id="rId56"/>
    <p:sldId id="342" r:id="rId57"/>
    <p:sldId id="343" r:id="rId58"/>
    <p:sldId id="344" r:id="rId59"/>
    <p:sldId id="348" r:id="rId60"/>
    <p:sldId id="349" r:id="rId61"/>
    <p:sldId id="351" r:id="rId62"/>
    <p:sldId id="352" r:id="rId63"/>
    <p:sldId id="353" r:id="rId6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462"/>
    <p:restoredTop sz="92914"/>
  </p:normalViewPr>
  <p:slideViewPr>
    <p:cSldViewPr snapToGrid="0" snapToObjects="1">
      <p:cViewPr varScale="1">
        <p:scale>
          <a:sx n="94" d="100"/>
          <a:sy n="94" d="100"/>
        </p:scale>
        <p:origin x="800" y="19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notesMaster" Target="notesMasters/notesMaster1.xml"/><Relationship Id="rId66" Type="http://schemas.openxmlformats.org/officeDocument/2006/relationships/presProps" Target="presProps.xml"/><Relationship Id="rId67" Type="http://schemas.openxmlformats.org/officeDocument/2006/relationships/viewProps" Target="viewProps.xml"/><Relationship Id="rId68" Type="http://schemas.openxmlformats.org/officeDocument/2006/relationships/theme" Target="theme/theme1.xml"/><Relationship Id="rId69" Type="http://schemas.openxmlformats.org/officeDocument/2006/relationships/tableStyles" Target="tableStyle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3.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col"/>
        <c:grouping val="clustered"/>
        <c:varyColors val="0"/>
        <c:ser>
          <c:idx val="0"/>
          <c:order val="0"/>
          <c:tx>
            <c:strRef>
              <c:f>Sheet1!$B$1</c:f>
              <c:strCache>
                <c:ptCount val="1"/>
                <c:pt idx="0">
                  <c:v>Electricity</c:v>
                </c:pt>
              </c:strCache>
            </c:strRef>
          </c:tx>
          <c:invertIfNegative val="0"/>
          <c:dLbls>
            <c:dLbl>
              <c:idx val="4"/>
              <c:layout>
                <c:manualLayout>
                  <c:x val="-0.00308641975308642"/>
                  <c:y val="6.70070232001063E-18"/>
                </c:manualLayout>
              </c:layout>
              <c:showLegendKey val="0"/>
              <c:showVal val="1"/>
              <c:showCatName val="0"/>
              <c:showSerName val="0"/>
              <c:showPercent val="0"/>
              <c:showBubbleSize val="0"/>
              <c:extLst>
                <c:ext xmlns:c15="http://schemas.microsoft.com/office/drawing/2012/chart" uri="{CE6537A1-D6FC-4f65-9D91-7224C49458BB}">
                  <c15:layout/>
                </c:ext>
              </c:extLst>
            </c:dLbl>
            <c:dLbl>
              <c:idx val="5"/>
              <c:layout>
                <c:manualLayout>
                  <c:x val="-0.0108025906483911"/>
                  <c:y val="0.0"/>
                </c:manualLayout>
              </c:layout>
              <c:showLegendKey val="0"/>
              <c:showVal val="1"/>
              <c:showCatName val="0"/>
              <c:showSerName val="0"/>
              <c:showPercent val="0"/>
              <c:showBubbleSize val="0"/>
              <c:extLst>
                <c:ext xmlns:c15="http://schemas.microsoft.com/office/drawing/2012/chart" uri="{CE6537A1-D6FC-4f65-9D91-7224C49458BB}">
                  <c15:layout/>
                </c:ext>
              </c:extLst>
            </c:dLbl>
            <c:numFmt formatCode="#,##0.00" sourceLinked="0"/>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layout/>
                <c15:showLeaderLines val="0"/>
              </c:ext>
            </c:extLst>
          </c:dLbls>
          <c:errBars>
            <c:errBarType val="both"/>
            <c:errValType val="cust"/>
            <c:noEndCap val="0"/>
            <c:plus>
              <c:numRef>
                <c:f>Sheet1!$D$2:$D$7</c:f>
                <c:numCache>
                  <c:formatCode>General</c:formatCode>
                  <c:ptCount val="6"/>
                  <c:pt idx="0">
                    <c:v>0.030298</c:v>
                  </c:pt>
                  <c:pt idx="1">
                    <c:v>0.022539</c:v>
                  </c:pt>
                  <c:pt idx="2">
                    <c:v>0.019353</c:v>
                  </c:pt>
                  <c:pt idx="3">
                    <c:v>0.021898</c:v>
                  </c:pt>
                  <c:pt idx="4">
                    <c:v>0.018232</c:v>
                  </c:pt>
                  <c:pt idx="5">
                    <c:v>0.0048561</c:v>
                  </c:pt>
                </c:numCache>
              </c:numRef>
            </c:plus>
            <c:minus>
              <c:numRef>
                <c:f>Sheet1!$D$2:$D$7</c:f>
                <c:numCache>
                  <c:formatCode>General</c:formatCode>
                  <c:ptCount val="6"/>
                  <c:pt idx="0">
                    <c:v>0.030298</c:v>
                  </c:pt>
                  <c:pt idx="1">
                    <c:v>0.022539</c:v>
                  </c:pt>
                  <c:pt idx="2">
                    <c:v>0.019353</c:v>
                  </c:pt>
                  <c:pt idx="3">
                    <c:v>0.021898</c:v>
                  </c:pt>
                  <c:pt idx="4">
                    <c:v>0.018232</c:v>
                  </c:pt>
                  <c:pt idx="5">
                    <c:v>0.0048561</c:v>
                  </c:pt>
                </c:numCache>
              </c:numRef>
            </c:minus>
            <c:spPr>
              <a:ln w="19050"/>
            </c:spPr>
          </c:errBars>
          <c:cat>
            <c:strRef>
              <c:f>Sheet1!$A$2:$A$7</c:f>
              <c:strCache>
                <c:ptCount val="6"/>
                <c:pt idx="0">
                  <c:v>Free
(16 features)</c:v>
                </c:pt>
                <c:pt idx="1">
                  <c:v>Occupant
(132)</c:v>
                </c:pt>
                <c:pt idx="2">
                  <c:v>Unit
(312)</c:v>
                </c:pt>
                <c:pt idx="3">
                  <c:v>Free + occupant
(148)</c:v>
                </c:pt>
                <c:pt idx="4">
                  <c:v>Free + unit
(328)</c:v>
                </c:pt>
                <c:pt idx="5">
                  <c:v>All features
(460)</c:v>
                </c:pt>
              </c:strCache>
            </c:strRef>
          </c:cat>
          <c:val>
            <c:numRef>
              <c:f>Sheet1!$B$2:$B$7</c:f>
              <c:numCache>
                <c:formatCode>General</c:formatCode>
                <c:ptCount val="6"/>
                <c:pt idx="0">
                  <c:v>0.34012</c:v>
                </c:pt>
                <c:pt idx="1">
                  <c:v>0.60914</c:v>
                </c:pt>
                <c:pt idx="2">
                  <c:v>0.86171</c:v>
                </c:pt>
                <c:pt idx="3">
                  <c:v>0.65525</c:v>
                </c:pt>
                <c:pt idx="4">
                  <c:v>0.87513</c:v>
                </c:pt>
                <c:pt idx="5">
                  <c:v>0.98869</c:v>
                </c:pt>
              </c:numCache>
            </c:numRef>
          </c:val>
        </c:ser>
        <c:ser>
          <c:idx val="1"/>
          <c:order val="1"/>
          <c:tx>
            <c:strRef>
              <c:f>Sheet1!$C$1</c:f>
              <c:strCache>
                <c:ptCount val="1"/>
                <c:pt idx="0">
                  <c:v>Natural gas</c:v>
                </c:pt>
              </c:strCache>
            </c:strRef>
          </c:tx>
          <c:spPr>
            <a:pattFill prst="wdUpDiag">
              <a:fgClr>
                <a:schemeClr val="accent2"/>
              </a:fgClr>
              <a:bgClr>
                <a:schemeClr val="bg1"/>
              </a:bgClr>
            </a:pattFill>
          </c:spPr>
          <c:invertIfNegative val="0"/>
          <c:dLbls>
            <c:dLbl>
              <c:idx val="0"/>
              <c:layout>
                <c:manualLayout>
                  <c:x val="0.00771604938271605"/>
                  <c:y val="-0.0175438596491228"/>
                </c:manualLayout>
              </c:layout>
              <c:showLegendKey val="0"/>
              <c:showVal val="1"/>
              <c:showCatName val="0"/>
              <c:showSerName val="0"/>
              <c:showPercent val="0"/>
              <c:showBubbleSize val="0"/>
              <c:extLst>
                <c:ext xmlns:c15="http://schemas.microsoft.com/office/drawing/2012/chart" uri="{CE6537A1-D6FC-4f65-9D91-7224C49458BB}">
                  <c15:layout/>
                </c:ext>
              </c:extLst>
            </c:dLbl>
            <c:dLbl>
              <c:idx val="1"/>
              <c:layout>
                <c:manualLayout>
                  <c:x val="0.00308641975308642"/>
                  <c:y val="-0.00584795321637427"/>
                </c:manualLayout>
              </c:layout>
              <c:showLegendKey val="0"/>
              <c:showVal val="1"/>
              <c:showCatName val="0"/>
              <c:showSerName val="0"/>
              <c:showPercent val="0"/>
              <c:showBubbleSize val="0"/>
              <c:extLst>
                <c:ext xmlns:c15="http://schemas.microsoft.com/office/drawing/2012/chart" uri="{CE6537A1-D6FC-4f65-9D91-7224C49458BB}">
                  <c15:layout/>
                </c:ext>
              </c:extLst>
            </c:dLbl>
            <c:dLbl>
              <c:idx val="3"/>
              <c:layout>
                <c:manualLayout>
                  <c:x val="0.00462962962962963"/>
                  <c:y val="-0.00584795321637427"/>
                </c:manualLayout>
              </c:layout>
              <c:showLegendKey val="0"/>
              <c:showVal val="1"/>
              <c:showCatName val="0"/>
              <c:showSerName val="0"/>
              <c:showPercent val="0"/>
              <c:showBubbleSize val="0"/>
              <c:extLst>
                <c:ext xmlns:c15="http://schemas.microsoft.com/office/drawing/2012/chart" uri="{CE6537A1-D6FC-4f65-9D91-7224C49458BB}">
                  <c15:layout/>
                </c:ext>
              </c:extLst>
            </c:dLbl>
            <c:dLbl>
              <c:idx val="5"/>
              <c:layout>
                <c:manualLayout>
                  <c:x val="0.00771592787012746"/>
                  <c:y val="0.0"/>
                </c:manualLayout>
              </c:layout>
              <c:showLegendKey val="0"/>
              <c:showVal val="1"/>
              <c:showCatName val="0"/>
              <c:showSerName val="0"/>
              <c:showPercent val="0"/>
              <c:showBubbleSize val="0"/>
              <c:extLst>
                <c:ext xmlns:c15="http://schemas.microsoft.com/office/drawing/2012/chart" uri="{CE6537A1-D6FC-4f65-9D91-7224C49458BB}">
                  <c15:layout/>
                </c:ext>
              </c:extLst>
            </c:dLbl>
            <c:numFmt formatCode="#,##0.00" sourceLinked="0"/>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layout/>
                <c15:showLeaderLines val="0"/>
              </c:ext>
            </c:extLst>
          </c:dLbls>
          <c:errBars>
            <c:errBarType val="both"/>
            <c:errValType val="cust"/>
            <c:noEndCap val="0"/>
            <c:plus>
              <c:numRef>
                <c:f>Sheet1!$E$2:$E$7</c:f>
                <c:numCache>
                  <c:formatCode>General</c:formatCode>
                  <c:ptCount val="6"/>
                  <c:pt idx="0">
                    <c:v>0.046496</c:v>
                  </c:pt>
                  <c:pt idx="1">
                    <c:v>0.044396</c:v>
                  </c:pt>
                  <c:pt idx="2">
                    <c:v>0.012868</c:v>
                  </c:pt>
                  <c:pt idx="3">
                    <c:v>0.040663</c:v>
                  </c:pt>
                  <c:pt idx="4">
                    <c:v>0.010722</c:v>
                  </c:pt>
                  <c:pt idx="5">
                    <c:v>0.0</c:v>
                  </c:pt>
                </c:numCache>
              </c:numRef>
            </c:plus>
            <c:minus>
              <c:numRef>
                <c:f>Sheet1!$E$2:$E$7</c:f>
                <c:numCache>
                  <c:formatCode>General</c:formatCode>
                  <c:ptCount val="6"/>
                  <c:pt idx="0">
                    <c:v>0.046496</c:v>
                  </c:pt>
                  <c:pt idx="1">
                    <c:v>0.044396</c:v>
                  </c:pt>
                  <c:pt idx="2">
                    <c:v>0.012868</c:v>
                  </c:pt>
                  <c:pt idx="3">
                    <c:v>0.040663</c:v>
                  </c:pt>
                  <c:pt idx="4">
                    <c:v>0.010722</c:v>
                  </c:pt>
                  <c:pt idx="5">
                    <c:v>0.0</c:v>
                  </c:pt>
                </c:numCache>
              </c:numRef>
            </c:minus>
            <c:spPr>
              <a:ln w="19050"/>
            </c:spPr>
          </c:errBars>
          <c:cat>
            <c:strRef>
              <c:f>Sheet1!$A$2:$A$7</c:f>
              <c:strCache>
                <c:ptCount val="6"/>
                <c:pt idx="0">
                  <c:v>Free
(16 features)</c:v>
                </c:pt>
                <c:pt idx="1">
                  <c:v>Occupant
(132)</c:v>
                </c:pt>
                <c:pt idx="2">
                  <c:v>Unit
(312)</c:v>
                </c:pt>
                <c:pt idx="3">
                  <c:v>Free + occupant
(148)</c:v>
                </c:pt>
                <c:pt idx="4">
                  <c:v>Free + unit
(328)</c:v>
                </c:pt>
                <c:pt idx="5">
                  <c:v>All features
(460)</c:v>
                </c:pt>
              </c:strCache>
            </c:strRef>
          </c:cat>
          <c:val>
            <c:numRef>
              <c:f>Sheet1!$C$2:$C$7</c:f>
              <c:numCache>
                <c:formatCode>General</c:formatCode>
                <c:ptCount val="6"/>
                <c:pt idx="0">
                  <c:v>0.20692</c:v>
                </c:pt>
                <c:pt idx="1">
                  <c:v>0.47108</c:v>
                </c:pt>
                <c:pt idx="2">
                  <c:v>0.95025</c:v>
                </c:pt>
                <c:pt idx="3">
                  <c:v>0.54246</c:v>
                </c:pt>
                <c:pt idx="4">
                  <c:v>0.96244</c:v>
                </c:pt>
                <c:pt idx="5">
                  <c:v>1.0</c:v>
                </c:pt>
              </c:numCache>
            </c:numRef>
          </c:val>
        </c:ser>
        <c:dLbls>
          <c:showLegendKey val="0"/>
          <c:showVal val="0"/>
          <c:showCatName val="0"/>
          <c:showSerName val="0"/>
          <c:showPercent val="0"/>
          <c:showBubbleSize val="0"/>
        </c:dLbls>
        <c:gapWidth val="150"/>
        <c:axId val="783435856"/>
        <c:axId val="783436384"/>
      </c:barChart>
      <c:catAx>
        <c:axId val="783435856"/>
        <c:scaling>
          <c:orientation val="minMax"/>
        </c:scaling>
        <c:delete val="0"/>
        <c:axPos val="b"/>
        <c:numFmt formatCode="General" sourceLinked="0"/>
        <c:majorTickMark val="out"/>
        <c:minorTickMark val="none"/>
        <c:tickLblPos val="nextTo"/>
        <c:crossAx val="783436384"/>
        <c:crosses val="autoZero"/>
        <c:auto val="1"/>
        <c:lblAlgn val="ctr"/>
        <c:lblOffset val="100"/>
        <c:noMultiLvlLbl val="0"/>
      </c:catAx>
      <c:valAx>
        <c:axId val="783436384"/>
        <c:scaling>
          <c:orientation val="minMax"/>
          <c:max val="1.0"/>
        </c:scaling>
        <c:delete val="0"/>
        <c:axPos val="l"/>
        <c:numFmt formatCode="General" sourceLinked="1"/>
        <c:majorTickMark val="out"/>
        <c:minorTickMark val="out"/>
        <c:tickLblPos val="nextTo"/>
        <c:crossAx val="783435856"/>
        <c:crosses val="autoZero"/>
        <c:crossBetween val="between"/>
        <c:majorUnit val="1.0"/>
        <c:minorUnit val="0.1"/>
      </c:valAx>
    </c:plotArea>
    <c:legend>
      <c:legendPos val="r"/>
      <c:layout>
        <c:manualLayout>
          <c:xMode val="edge"/>
          <c:yMode val="edge"/>
          <c:x val="0.0837459900845727"/>
          <c:y val="0.0517215894164402"/>
          <c:w val="0.16779721979197"/>
          <c:h val="0.162311092692361"/>
        </c:manualLayout>
      </c:layout>
      <c:overlay val="1"/>
    </c:legend>
    <c:plotVisOnly val="1"/>
    <c:dispBlanksAs val="gap"/>
    <c:showDLblsOverMax val="0"/>
  </c:chart>
  <c:txPr>
    <a:bodyPr/>
    <a:lstStyle/>
    <a:p>
      <a:pPr>
        <a:defRPr sz="1800"/>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lineChart>
        <c:grouping val="standard"/>
        <c:varyColors val="0"/>
        <c:ser>
          <c:idx val="5"/>
          <c:order val="0"/>
          <c:tx>
            <c:strRef>
              <c:f>Sheet1!$B$1</c:f>
              <c:strCache>
                <c:ptCount val="1"/>
                <c:pt idx="0">
                  <c:v>Random</c:v>
                </c:pt>
              </c:strCache>
            </c:strRef>
          </c:tx>
          <c:spPr>
            <a:ln>
              <a:solidFill>
                <a:schemeClr val="bg1">
                  <a:lumMod val="65000"/>
                </a:schemeClr>
              </a:solidFill>
            </a:ln>
          </c:spPr>
          <c:marker>
            <c:symbol val="none"/>
          </c:marker>
          <c:cat>
            <c:numRef>
              <c:f>Sheet1!$A$2:$A$32</c:f>
              <c:numCache>
                <c:formatCode>General</c:formatCode>
                <c:ptCount val="31"/>
                <c:pt idx="0">
                  <c:v>0.0</c:v>
                </c:pt>
                <c:pt idx="1">
                  <c:v>1.0</c:v>
                </c:pt>
                <c:pt idx="2">
                  <c:v>2.0</c:v>
                </c:pt>
                <c:pt idx="3">
                  <c:v>3.0</c:v>
                </c:pt>
                <c:pt idx="4">
                  <c:v>4.0</c:v>
                </c:pt>
                <c:pt idx="5">
                  <c:v>5.0</c:v>
                </c:pt>
                <c:pt idx="6">
                  <c:v>6.0</c:v>
                </c:pt>
                <c:pt idx="7">
                  <c:v>7.0</c:v>
                </c:pt>
                <c:pt idx="8">
                  <c:v>8.0</c:v>
                </c:pt>
                <c:pt idx="9">
                  <c:v>9.0</c:v>
                </c:pt>
                <c:pt idx="10">
                  <c:v>10.0</c:v>
                </c:pt>
                <c:pt idx="11">
                  <c:v>11.0</c:v>
                </c:pt>
                <c:pt idx="12">
                  <c:v>12.0</c:v>
                </c:pt>
                <c:pt idx="13">
                  <c:v>13.0</c:v>
                </c:pt>
                <c:pt idx="14">
                  <c:v>14.0</c:v>
                </c:pt>
                <c:pt idx="15">
                  <c:v>15.0</c:v>
                </c:pt>
                <c:pt idx="16">
                  <c:v>16.0</c:v>
                </c:pt>
                <c:pt idx="17">
                  <c:v>17.0</c:v>
                </c:pt>
                <c:pt idx="18">
                  <c:v>18.0</c:v>
                </c:pt>
                <c:pt idx="19">
                  <c:v>19.0</c:v>
                </c:pt>
                <c:pt idx="20">
                  <c:v>20.0</c:v>
                </c:pt>
                <c:pt idx="21">
                  <c:v>21.0</c:v>
                </c:pt>
                <c:pt idx="22">
                  <c:v>22.0</c:v>
                </c:pt>
                <c:pt idx="23">
                  <c:v>23.0</c:v>
                </c:pt>
                <c:pt idx="24">
                  <c:v>24.0</c:v>
                </c:pt>
                <c:pt idx="25">
                  <c:v>25.0</c:v>
                </c:pt>
                <c:pt idx="26">
                  <c:v>26.0</c:v>
                </c:pt>
                <c:pt idx="27">
                  <c:v>27.0</c:v>
                </c:pt>
                <c:pt idx="28">
                  <c:v>28.0</c:v>
                </c:pt>
                <c:pt idx="29">
                  <c:v>29.0</c:v>
                </c:pt>
                <c:pt idx="30">
                  <c:v>30.0</c:v>
                </c:pt>
              </c:numCache>
            </c:numRef>
          </c:cat>
          <c:val>
            <c:numRef>
              <c:f>Sheet1!$B$2:$B$32</c:f>
              <c:numCache>
                <c:formatCode>General</c:formatCode>
                <c:ptCount val="31"/>
                <c:pt idx="0">
                  <c:v>1.439</c:v>
                </c:pt>
                <c:pt idx="1">
                  <c:v>1.4388</c:v>
                </c:pt>
                <c:pt idx="2">
                  <c:v>1.4384</c:v>
                </c:pt>
                <c:pt idx="3">
                  <c:v>1.4376</c:v>
                </c:pt>
                <c:pt idx="4">
                  <c:v>1.4376</c:v>
                </c:pt>
                <c:pt idx="5">
                  <c:v>1.4384</c:v>
                </c:pt>
                <c:pt idx="6">
                  <c:v>1.4366</c:v>
                </c:pt>
                <c:pt idx="7">
                  <c:v>1.4363</c:v>
                </c:pt>
                <c:pt idx="8">
                  <c:v>1.4346</c:v>
                </c:pt>
                <c:pt idx="9">
                  <c:v>1.4344</c:v>
                </c:pt>
                <c:pt idx="10">
                  <c:v>1.4342</c:v>
                </c:pt>
                <c:pt idx="11">
                  <c:v>1.4338</c:v>
                </c:pt>
                <c:pt idx="12">
                  <c:v>1.4331</c:v>
                </c:pt>
                <c:pt idx="13">
                  <c:v>1.433</c:v>
                </c:pt>
                <c:pt idx="14">
                  <c:v>1.4321</c:v>
                </c:pt>
                <c:pt idx="15">
                  <c:v>1.431</c:v>
                </c:pt>
                <c:pt idx="16">
                  <c:v>1.4305</c:v>
                </c:pt>
                <c:pt idx="17">
                  <c:v>1.4296</c:v>
                </c:pt>
                <c:pt idx="18">
                  <c:v>1.4298</c:v>
                </c:pt>
                <c:pt idx="19">
                  <c:v>1.4293</c:v>
                </c:pt>
                <c:pt idx="20">
                  <c:v>1.4286</c:v>
                </c:pt>
                <c:pt idx="21">
                  <c:v>1.4283</c:v>
                </c:pt>
                <c:pt idx="22">
                  <c:v>1.4275</c:v>
                </c:pt>
                <c:pt idx="23">
                  <c:v>1.4264</c:v>
                </c:pt>
                <c:pt idx="24">
                  <c:v>1.4258</c:v>
                </c:pt>
                <c:pt idx="25">
                  <c:v>1.4265</c:v>
                </c:pt>
                <c:pt idx="26">
                  <c:v>1.4255</c:v>
                </c:pt>
                <c:pt idx="27">
                  <c:v>1.4252</c:v>
                </c:pt>
                <c:pt idx="28">
                  <c:v>1.4245</c:v>
                </c:pt>
                <c:pt idx="29">
                  <c:v>1.425</c:v>
                </c:pt>
                <c:pt idx="30">
                  <c:v>1.4245</c:v>
                </c:pt>
              </c:numCache>
            </c:numRef>
          </c:val>
          <c:smooth val="0"/>
        </c:ser>
        <c:ser>
          <c:idx val="6"/>
          <c:order val="1"/>
          <c:tx>
            <c:strRef>
              <c:f>Sheet1!$C$1</c:f>
              <c:strCache>
                <c:ptCount val="1"/>
                <c:pt idx="0">
                  <c:v>Fixed decreasing</c:v>
                </c:pt>
              </c:strCache>
            </c:strRef>
          </c:tx>
          <c:spPr>
            <a:ln>
              <a:solidFill>
                <a:srgbClr val="339933"/>
              </a:solidFill>
            </a:ln>
          </c:spPr>
          <c:marker>
            <c:symbol val="none"/>
          </c:marker>
          <c:cat>
            <c:numRef>
              <c:f>Sheet1!$A$2:$A$32</c:f>
              <c:numCache>
                <c:formatCode>General</c:formatCode>
                <c:ptCount val="31"/>
                <c:pt idx="0">
                  <c:v>0.0</c:v>
                </c:pt>
                <c:pt idx="1">
                  <c:v>1.0</c:v>
                </c:pt>
                <c:pt idx="2">
                  <c:v>2.0</c:v>
                </c:pt>
                <c:pt idx="3">
                  <c:v>3.0</c:v>
                </c:pt>
                <c:pt idx="4">
                  <c:v>4.0</c:v>
                </c:pt>
                <c:pt idx="5">
                  <c:v>5.0</c:v>
                </c:pt>
                <c:pt idx="6">
                  <c:v>6.0</c:v>
                </c:pt>
                <c:pt idx="7">
                  <c:v>7.0</c:v>
                </c:pt>
                <c:pt idx="8">
                  <c:v>8.0</c:v>
                </c:pt>
                <c:pt idx="9">
                  <c:v>9.0</c:v>
                </c:pt>
                <c:pt idx="10">
                  <c:v>10.0</c:v>
                </c:pt>
                <c:pt idx="11">
                  <c:v>11.0</c:v>
                </c:pt>
                <c:pt idx="12">
                  <c:v>12.0</c:v>
                </c:pt>
                <c:pt idx="13">
                  <c:v>13.0</c:v>
                </c:pt>
                <c:pt idx="14">
                  <c:v>14.0</c:v>
                </c:pt>
                <c:pt idx="15">
                  <c:v>15.0</c:v>
                </c:pt>
                <c:pt idx="16">
                  <c:v>16.0</c:v>
                </c:pt>
                <c:pt idx="17">
                  <c:v>17.0</c:v>
                </c:pt>
                <c:pt idx="18">
                  <c:v>18.0</c:v>
                </c:pt>
                <c:pt idx="19">
                  <c:v>19.0</c:v>
                </c:pt>
                <c:pt idx="20">
                  <c:v>20.0</c:v>
                </c:pt>
                <c:pt idx="21">
                  <c:v>21.0</c:v>
                </c:pt>
                <c:pt idx="22">
                  <c:v>22.0</c:v>
                </c:pt>
                <c:pt idx="23">
                  <c:v>23.0</c:v>
                </c:pt>
                <c:pt idx="24">
                  <c:v>24.0</c:v>
                </c:pt>
                <c:pt idx="25">
                  <c:v>25.0</c:v>
                </c:pt>
                <c:pt idx="26">
                  <c:v>26.0</c:v>
                </c:pt>
                <c:pt idx="27">
                  <c:v>27.0</c:v>
                </c:pt>
                <c:pt idx="28">
                  <c:v>28.0</c:v>
                </c:pt>
                <c:pt idx="29">
                  <c:v>29.0</c:v>
                </c:pt>
                <c:pt idx="30">
                  <c:v>30.0</c:v>
                </c:pt>
              </c:numCache>
            </c:numRef>
          </c:cat>
          <c:val>
            <c:numRef>
              <c:f>Sheet1!$C$2:$C$32</c:f>
              <c:numCache>
                <c:formatCode>General</c:formatCode>
                <c:ptCount val="31"/>
                <c:pt idx="0">
                  <c:v>1.439</c:v>
                </c:pt>
                <c:pt idx="1">
                  <c:v>1.4392</c:v>
                </c:pt>
                <c:pt idx="2">
                  <c:v>1.4393</c:v>
                </c:pt>
                <c:pt idx="3">
                  <c:v>1.4388</c:v>
                </c:pt>
                <c:pt idx="4">
                  <c:v>1.4392</c:v>
                </c:pt>
                <c:pt idx="5">
                  <c:v>1.4394</c:v>
                </c:pt>
                <c:pt idx="6">
                  <c:v>1.4396</c:v>
                </c:pt>
                <c:pt idx="7">
                  <c:v>1.4396</c:v>
                </c:pt>
                <c:pt idx="8">
                  <c:v>1.4396</c:v>
                </c:pt>
                <c:pt idx="9">
                  <c:v>1.4397</c:v>
                </c:pt>
                <c:pt idx="10">
                  <c:v>1.4413</c:v>
                </c:pt>
                <c:pt idx="11">
                  <c:v>1.4409</c:v>
                </c:pt>
                <c:pt idx="12">
                  <c:v>1.4403</c:v>
                </c:pt>
                <c:pt idx="13">
                  <c:v>1.4404</c:v>
                </c:pt>
                <c:pt idx="14">
                  <c:v>1.4405</c:v>
                </c:pt>
                <c:pt idx="15">
                  <c:v>1.4405</c:v>
                </c:pt>
                <c:pt idx="16">
                  <c:v>1.4406</c:v>
                </c:pt>
                <c:pt idx="17">
                  <c:v>1.4395</c:v>
                </c:pt>
                <c:pt idx="18">
                  <c:v>1.4398</c:v>
                </c:pt>
                <c:pt idx="19">
                  <c:v>1.419899999999999</c:v>
                </c:pt>
                <c:pt idx="20">
                  <c:v>1.4201</c:v>
                </c:pt>
                <c:pt idx="21">
                  <c:v>1.4203</c:v>
                </c:pt>
                <c:pt idx="22">
                  <c:v>1.4205</c:v>
                </c:pt>
                <c:pt idx="23">
                  <c:v>1.4207</c:v>
                </c:pt>
                <c:pt idx="24">
                  <c:v>1.4208</c:v>
                </c:pt>
                <c:pt idx="25">
                  <c:v>1.421</c:v>
                </c:pt>
                <c:pt idx="26">
                  <c:v>1.4216</c:v>
                </c:pt>
                <c:pt idx="27">
                  <c:v>1.4218</c:v>
                </c:pt>
                <c:pt idx="28">
                  <c:v>1.4218</c:v>
                </c:pt>
                <c:pt idx="29">
                  <c:v>1.421999999999999</c:v>
                </c:pt>
                <c:pt idx="30">
                  <c:v>1.4245</c:v>
                </c:pt>
              </c:numCache>
            </c:numRef>
          </c:val>
          <c:smooth val="0"/>
        </c:ser>
        <c:ser>
          <c:idx val="7"/>
          <c:order val="2"/>
          <c:tx>
            <c:strRef>
              <c:f>Sheet1!$D$1</c:f>
              <c:strCache>
                <c:ptCount val="1"/>
                <c:pt idx="0">
                  <c:v>Fixed selection</c:v>
                </c:pt>
              </c:strCache>
            </c:strRef>
          </c:tx>
          <c:spPr>
            <a:ln>
              <a:solidFill>
                <a:srgbClr val="CC6600"/>
              </a:solidFill>
            </a:ln>
          </c:spPr>
          <c:marker>
            <c:symbol val="none"/>
          </c:marker>
          <c:cat>
            <c:numRef>
              <c:f>Sheet1!$A$2:$A$32</c:f>
              <c:numCache>
                <c:formatCode>General</c:formatCode>
                <c:ptCount val="31"/>
                <c:pt idx="0">
                  <c:v>0.0</c:v>
                </c:pt>
                <c:pt idx="1">
                  <c:v>1.0</c:v>
                </c:pt>
                <c:pt idx="2">
                  <c:v>2.0</c:v>
                </c:pt>
                <c:pt idx="3">
                  <c:v>3.0</c:v>
                </c:pt>
                <c:pt idx="4">
                  <c:v>4.0</c:v>
                </c:pt>
                <c:pt idx="5">
                  <c:v>5.0</c:v>
                </c:pt>
                <c:pt idx="6">
                  <c:v>6.0</c:v>
                </c:pt>
                <c:pt idx="7">
                  <c:v>7.0</c:v>
                </c:pt>
                <c:pt idx="8">
                  <c:v>8.0</c:v>
                </c:pt>
                <c:pt idx="9">
                  <c:v>9.0</c:v>
                </c:pt>
                <c:pt idx="10">
                  <c:v>10.0</c:v>
                </c:pt>
                <c:pt idx="11">
                  <c:v>11.0</c:v>
                </c:pt>
                <c:pt idx="12">
                  <c:v>12.0</c:v>
                </c:pt>
                <c:pt idx="13">
                  <c:v>13.0</c:v>
                </c:pt>
                <c:pt idx="14">
                  <c:v>14.0</c:v>
                </c:pt>
                <c:pt idx="15">
                  <c:v>15.0</c:v>
                </c:pt>
                <c:pt idx="16">
                  <c:v>16.0</c:v>
                </c:pt>
                <c:pt idx="17">
                  <c:v>17.0</c:v>
                </c:pt>
                <c:pt idx="18">
                  <c:v>18.0</c:v>
                </c:pt>
                <c:pt idx="19">
                  <c:v>19.0</c:v>
                </c:pt>
                <c:pt idx="20">
                  <c:v>20.0</c:v>
                </c:pt>
                <c:pt idx="21">
                  <c:v>21.0</c:v>
                </c:pt>
                <c:pt idx="22">
                  <c:v>22.0</c:v>
                </c:pt>
                <c:pt idx="23">
                  <c:v>23.0</c:v>
                </c:pt>
                <c:pt idx="24">
                  <c:v>24.0</c:v>
                </c:pt>
                <c:pt idx="25">
                  <c:v>25.0</c:v>
                </c:pt>
                <c:pt idx="26">
                  <c:v>26.0</c:v>
                </c:pt>
                <c:pt idx="27">
                  <c:v>27.0</c:v>
                </c:pt>
                <c:pt idx="28">
                  <c:v>28.0</c:v>
                </c:pt>
                <c:pt idx="29">
                  <c:v>29.0</c:v>
                </c:pt>
                <c:pt idx="30">
                  <c:v>30.0</c:v>
                </c:pt>
              </c:numCache>
            </c:numRef>
          </c:cat>
          <c:val>
            <c:numRef>
              <c:f>Sheet1!$D$2:$D$32</c:f>
              <c:numCache>
                <c:formatCode>General</c:formatCode>
                <c:ptCount val="31"/>
                <c:pt idx="0">
                  <c:v>1.439</c:v>
                </c:pt>
                <c:pt idx="1">
                  <c:v>1.439</c:v>
                </c:pt>
                <c:pt idx="2">
                  <c:v>1.4392</c:v>
                </c:pt>
                <c:pt idx="3">
                  <c:v>1.4397</c:v>
                </c:pt>
                <c:pt idx="4">
                  <c:v>1.4391</c:v>
                </c:pt>
                <c:pt idx="5">
                  <c:v>1.4402</c:v>
                </c:pt>
                <c:pt idx="6">
                  <c:v>1.4404</c:v>
                </c:pt>
                <c:pt idx="7">
                  <c:v>1.4406</c:v>
                </c:pt>
                <c:pt idx="8">
                  <c:v>1.4397</c:v>
                </c:pt>
                <c:pt idx="9">
                  <c:v>1.4401</c:v>
                </c:pt>
                <c:pt idx="10">
                  <c:v>1.4402</c:v>
                </c:pt>
                <c:pt idx="11">
                  <c:v>1.4403</c:v>
                </c:pt>
                <c:pt idx="12">
                  <c:v>1.4402</c:v>
                </c:pt>
                <c:pt idx="13">
                  <c:v>1.4395</c:v>
                </c:pt>
                <c:pt idx="14">
                  <c:v>1.4396</c:v>
                </c:pt>
                <c:pt idx="15">
                  <c:v>1.4422</c:v>
                </c:pt>
                <c:pt idx="16">
                  <c:v>1.4423</c:v>
                </c:pt>
                <c:pt idx="17">
                  <c:v>1.4425</c:v>
                </c:pt>
                <c:pt idx="18">
                  <c:v>1.443</c:v>
                </c:pt>
                <c:pt idx="19">
                  <c:v>1.4431</c:v>
                </c:pt>
                <c:pt idx="20">
                  <c:v>1.4432</c:v>
                </c:pt>
                <c:pt idx="21">
                  <c:v>1.4433</c:v>
                </c:pt>
                <c:pt idx="22">
                  <c:v>1.4433</c:v>
                </c:pt>
                <c:pt idx="23">
                  <c:v>1.4355</c:v>
                </c:pt>
                <c:pt idx="24">
                  <c:v>1.4351</c:v>
                </c:pt>
                <c:pt idx="25">
                  <c:v>1.4352</c:v>
                </c:pt>
                <c:pt idx="26">
                  <c:v>1.4354</c:v>
                </c:pt>
                <c:pt idx="27">
                  <c:v>1.4357</c:v>
                </c:pt>
                <c:pt idx="28">
                  <c:v>1.4241</c:v>
                </c:pt>
                <c:pt idx="29">
                  <c:v>1.4243</c:v>
                </c:pt>
                <c:pt idx="30">
                  <c:v>1.4245</c:v>
                </c:pt>
              </c:numCache>
            </c:numRef>
          </c:val>
          <c:smooth val="0"/>
        </c:ser>
        <c:ser>
          <c:idx val="8"/>
          <c:order val="3"/>
          <c:tx>
            <c:strRef>
              <c:f>Sheet1!$E$1</c:f>
              <c:strCache>
                <c:ptCount val="1"/>
                <c:pt idx="0">
                  <c:v>Oracle with λ=0</c:v>
                </c:pt>
              </c:strCache>
            </c:strRef>
          </c:tx>
          <c:spPr>
            <a:ln>
              <a:solidFill>
                <a:srgbClr val="006A7F"/>
              </a:solidFill>
            </a:ln>
          </c:spPr>
          <c:marker>
            <c:symbol val="none"/>
          </c:marker>
          <c:cat>
            <c:numRef>
              <c:f>Sheet1!$A$2:$A$32</c:f>
              <c:numCache>
                <c:formatCode>General</c:formatCode>
                <c:ptCount val="31"/>
                <c:pt idx="0">
                  <c:v>0.0</c:v>
                </c:pt>
                <c:pt idx="1">
                  <c:v>1.0</c:v>
                </c:pt>
                <c:pt idx="2">
                  <c:v>2.0</c:v>
                </c:pt>
                <c:pt idx="3">
                  <c:v>3.0</c:v>
                </c:pt>
                <c:pt idx="4">
                  <c:v>4.0</c:v>
                </c:pt>
                <c:pt idx="5">
                  <c:v>5.0</c:v>
                </c:pt>
                <c:pt idx="6">
                  <c:v>6.0</c:v>
                </c:pt>
                <c:pt idx="7">
                  <c:v>7.0</c:v>
                </c:pt>
                <c:pt idx="8">
                  <c:v>8.0</c:v>
                </c:pt>
                <c:pt idx="9">
                  <c:v>9.0</c:v>
                </c:pt>
                <c:pt idx="10">
                  <c:v>10.0</c:v>
                </c:pt>
                <c:pt idx="11">
                  <c:v>11.0</c:v>
                </c:pt>
                <c:pt idx="12">
                  <c:v>12.0</c:v>
                </c:pt>
                <c:pt idx="13">
                  <c:v>13.0</c:v>
                </c:pt>
                <c:pt idx="14">
                  <c:v>14.0</c:v>
                </c:pt>
                <c:pt idx="15">
                  <c:v>15.0</c:v>
                </c:pt>
                <c:pt idx="16">
                  <c:v>16.0</c:v>
                </c:pt>
                <c:pt idx="17">
                  <c:v>17.0</c:v>
                </c:pt>
                <c:pt idx="18">
                  <c:v>18.0</c:v>
                </c:pt>
                <c:pt idx="19">
                  <c:v>19.0</c:v>
                </c:pt>
                <c:pt idx="20">
                  <c:v>20.0</c:v>
                </c:pt>
                <c:pt idx="21">
                  <c:v>21.0</c:v>
                </c:pt>
                <c:pt idx="22">
                  <c:v>22.0</c:v>
                </c:pt>
                <c:pt idx="23">
                  <c:v>23.0</c:v>
                </c:pt>
                <c:pt idx="24">
                  <c:v>24.0</c:v>
                </c:pt>
                <c:pt idx="25">
                  <c:v>25.0</c:v>
                </c:pt>
                <c:pt idx="26">
                  <c:v>26.0</c:v>
                </c:pt>
                <c:pt idx="27">
                  <c:v>27.0</c:v>
                </c:pt>
                <c:pt idx="28">
                  <c:v>28.0</c:v>
                </c:pt>
                <c:pt idx="29">
                  <c:v>29.0</c:v>
                </c:pt>
                <c:pt idx="30">
                  <c:v>30.0</c:v>
                </c:pt>
              </c:numCache>
            </c:numRef>
          </c:cat>
          <c:val>
            <c:numRef>
              <c:f>Sheet1!$E$2:$E$32</c:f>
              <c:numCache>
                <c:formatCode>General</c:formatCode>
                <c:ptCount val="31"/>
                <c:pt idx="0">
                  <c:v>1.439</c:v>
                </c:pt>
                <c:pt idx="1">
                  <c:v>1.4231</c:v>
                </c:pt>
                <c:pt idx="2">
                  <c:v>1.417899999999999</c:v>
                </c:pt>
                <c:pt idx="3">
                  <c:v>1.4176</c:v>
                </c:pt>
                <c:pt idx="4">
                  <c:v>1.4173</c:v>
                </c:pt>
                <c:pt idx="5">
                  <c:v>1.4171</c:v>
                </c:pt>
                <c:pt idx="6">
                  <c:v>1.417</c:v>
                </c:pt>
                <c:pt idx="7">
                  <c:v>1.4169</c:v>
                </c:pt>
                <c:pt idx="8">
                  <c:v>1.4168</c:v>
                </c:pt>
                <c:pt idx="9">
                  <c:v>1.4168</c:v>
                </c:pt>
                <c:pt idx="10">
                  <c:v>1.4168</c:v>
                </c:pt>
                <c:pt idx="11">
                  <c:v>1.4167</c:v>
                </c:pt>
                <c:pt idx="12">
                  <c:v>1.4167</c:v>
                </c:pt>
                <c:pt idx="13">
                  <c:v>1.4167</c:v>
                </c:pt>
                <c:pt idx="14">
                  <c:v>1.4167</c:v>
                </c:pt>
                <c:pt idx="15">
                  <c:v>1.4167</c:v>
                </c:pt>
                <c:pt idx="16">
                  <c:v>1.4167</c:v>
                </c:pt>
                <c:pt idx="17">
                  <c:v>1.4167</c:v>
                </c:pt>
                <c:pt idx="18">
                  <c:v>1.4167</c:v>
                </c:pt>
                <c:pt idx="19">
                  <c:v>1.4166</c:v>
                </c:pt>
                <c:pt idx="20">
                  <c:v>1.4166</c:v>
                </c:pt>
                <c:pt idx="21">
                  <c:v>1.4166</c:v>
                </c:pt>
                <c:pt idx="22">
                  <c:v>1.4167</c:v>
                </c:pt>
                <c:pt idx="23">
                  <c:v>1.4167</c:v>
                </c:pt>
                <c:pt idx="24">
                  <c:v>1.4168</c:v>
                </c:pt>
                <c:pt idx="25">
                  <c:v>1.417</c:v>
                </c:pt>
                <c:pt idx="26">
                  <c:v>1.4173</c:v>
                </c:pt>
                <c:pt idx="27">
                  <c:v>1.4177</c:v>
                </c:pt>
                <c:pt idx="28">
                  <c:v>1.4185</c:v>
                </c:pt>
                <c:pt idx="29">
                  <c:v>1.4198</c:v>
                </c:pt>
                <c:pt idx="30">
                  <c:v>1.4245</c:v>
                </c:pt>
              </c:numCache>
            </c:numRef>
          </c:val>
          <c:smooth val="0"/>
        </c:ser>
        <c:ser>
          <c:idx val="0"/>
          <c:order val="4"/>
          <c:tx>
            <c:strRef>
              <c:f>Sheet1!$F$1</c:f>
              <c:strCache>
                <c:ptCount val="1"/>
                <c:pt idx="0">
                  <c:v>DQO with λ=0</c:v>
                </c:pt>
              </c:strCache>
            </c:strRef>
          </c:tx>
          <c:spPr>
            <a:ln w="76200">
              <a:solidFill>
                <a:srgbClr val="FF0075"/>
              </a:solidFill>
            </a:ln>
          </c:spPr>
          <c:marker>
            <c:symbol val="none"/>
          </c:marker>
          <c:cat>
            <c:numRef>
              <c:f>Sheet1!$A$2:$A$32</c:f>
              <c:numCache>
                <c:formatCode>General</c:formatCode>
                <c:ptCount val="31"/>
                <c:pt idx="0">
                  <c:v>0.0</c:v>
                </c:pt>
                <c:pt idx="1">
                  <c:v>1.0</c:v>
                </c:pt>
                <c:pt idx="2">
                  <c:v>2.0</c:v>
                </c:pt>
                <c:pt idx="3">
                  <c:v>3.0</c:v>
                </c:pt>
                <c:pt idx="4">
                  <c:v>4.0</c:v>
                </c:pt>
                <c:pt idx="5">
                  <c:v>5.0</c:v>
                </c:pt>
                <c:pt idx="6">
                  <c:v>6.0</c:v>
                </c:pt>
                <c:pt idx="7">
                  <c:v>7.0</c:v>
                </c:pt>
                <c:pt idx="8">
                  <c:v>8.0</c:v>
                </c:pt>
                <c:pt idx="9">
                  <c:v>9.0</c:v>
                </c:pt>
                <c:pt idx="10">
                  <c:v>10.0</c:v>
                </c:pt>
                <c:pt idx="11">
                  <c:v>11.0</c:v>
                </c:pt>
                <c:pt idx="12">
                  <c:v>12.0</c:v>
                </c:pt>
                <c:pt idx="13">
                  <c:v>13.0</c:v>
                </c:pt>
                <c:pt idx="14">
                  <c:v>14.0</c:v>
                </c:pt>
                <c:pt idx="15">
                  <c:v>15.0</c:v>
                </c:pt>
                <c:pt idx="16">
                  <c:v>16.0</c:v>
                </c:pt>
                <c:pt idx="17">
                  <c:v>17.0</c:v>
                </c:pt>
                <c:pt idx="18">
                  <c:v>18.0</c:v>
                </c:pt>
                <c:pt idx="19">
                  <c:v>19.0</c:v>
                </c:pt>
                <c:pt idx="20">
                  <c:v>20.0</c:v>
                </c:pt>
                <c:pt idx="21">
                  <c:v>21.0</c:v>
                </c:pt>
                <c:pt idx="22">
                  <c:v>22.0</c:v>
                </c:pt>
                <c:pt idx="23">
                  <c:v>23.0</c:v>
                </c:pt>
                <c:pt idx="24">
                  <c:v>24.0</c:v>
                </c:pt>
                <c:pt idx="25">
                  <c:v>25.0</c:v>
                </c:pt>
                <c:pt idx="26">
                  <c:v>26.0</c:v>
                </c:pt>
                <c:pt idx="27">
                  <c:v>27.0</c:v>
                </c:pt>
                <c:pt idx="28">
                  <c:v>28.0</c:v>
                </c:pt>
                <c:pt idx="29">
                  <c:v>29.0</c:v>
                </c:pt>
                <c:pt idx="30">
                  <c:v>30.0</c:v>
                </c:pt>
              </c:numCache>
            </c:numRef>
          </c:cat>
          <c:val>
            <c:numRef>
              <c:f>Sheet1!$F$2:$F$32</c:f>
              <c:numCache>
                <c:formatCode>General</c:formatCode>
                <c:ptCount val="31"/>
                <c:pt idx="0">
                  <c:v>1.439</c:v>
                </c:pt>
                <c:pt idx="1">
                  <c:v>1.4234</c:v>
                </c:pt>
                <c:pt idx="2">
                  <c:v>1.4185</c:v>
                </c:pt>
                <c:pt idx="3">
                  <c:v>1.4184</c:v>
                </c:pt>
                <c:pt idx="4">
                  <c:v>1.4185</c:v>
                </c:pt>
                <c:pt idx="5">
                  <c:v>1.4189</c:v>
                </c:pt>
                <c:pt idx="6">
                  <c:v>1.4189</c:v>
                </c:pt>
                <c:pt idx="7">
                  <c:v>1.4195</c:v>
                </c:pt>
                <c:pt idx="8">
                  <c:v>1.419899999999999</c:v>
                </c:pt>
                <c:pt idx="9">
                  <c:v>1.4201</c:v>
                </c:pt>
                <c:pt idx="10">
                  <c:v>1.421999999999999</c:v>
                </c:pt>
                <c:pt idx="11">
                  <c:v>1.4212</c:v>
                </c:pt>
                <c:pt idx="12">
                  <c:v>1.4215</c:v>
                </c:pt>
                <c:pt idx="13">
                  <c:v>1.4216</c:v>
                </c:pt>
                <c:pt idx="14">
                  <c:v>1.4228</c:v>
                </c:pt>
                <c:pt idx="15">
                  <c:v>1.4228</c:v>
                </c:pt>
                <c:pt idx="16">
                  <c:v>1.4234</c:v>
                </c:pt>
                <c:pt idx="17">
                  <c:v>1.4234</c:v>
                </c:pt>
                <c:pt idx="18">
                  <c:v>1.4236</c:v>
                </c:pt>
                <c:pt idx="19">
                  <c:v>1.4238</c:v>
                </c:pt>
                <c:pt idx="20">
                  <c:v>1.4237</c:v>
                </c:pt>
                <c:pt idx="21">
                  <c:v>1.4242</c:v>
                </c:pt>
                <c:pt idx="22">
                  <c:v>1.4241</c:v>
                </c:pt>
                <c:pt idx="23">
                  <c:v>1.4241</c:v>
                </c:pt>
                <c:pt idx="24">
                  <c:v>1.4242</c:v>
                </c:pt>
                <c:pt idx="25">
                  <c:v>1.4248</c:v>
                </c:pt>
                <c:pt idx="26">
                  <c:v>1.425</c:v>
                </c:pt>
                <c:pt idx="27">
                  <c:v>1.4254</c:v>
                </c:pt>
                <c:pt idx="28">
                  <c:v>1.425</c:v>
                </c:pt>
                <c:pt idx="29">
                  <c:v>1.425</c:v>
                </c:pt>
                <c:pt idx="30">
                  <c:v>1.4245</c:v>
                </c:pt>
              </c:numCache>
            </c:numRef>
          </c:val>
          <c:smooth val="0"/>
        </c:ser>
        <c:dLbls>
          <c:showLegendKey val="0"/>
          <c:showVal val="0"/>
          <c:showCatName val="0"/>
          <c:showSerName val="0"/>
          <c:showPercent val="0"/>
          <c:showBubbleSize val="0"/>
        </c:dLbls>
        <c:smooth val="0"/>
        <c:axId val="784356864"/>
        <c:axId val="784359504"/>
      </c:lineChart>
      <c:catAx>
        <c:axId val="784356864"/>
        <c:scaling>
          <c:orientation val="minMax"/>
        </c:scaling>
        <c:delete val="0"/>
        <c:axPos val="b"/>
        <c:title>
          <c:tx>
            <c:rich>
              <a:bodyPr/>
              <a:lstStyle/>
              <a:p>
                <a:pPr>
                  <a:defRPr/>
                </a:pPr>
                <a:r>
                  <a:rPr lang="en-US" dirty="0" smtClean="0"/>
                  <a:t>Number of user-answered questions</a:t>
                </a:r>
                <a:endParaRPr lang="en-US" dirty="0"/>
              </a:p>
            </c:rich>
          </c:tx>
          <c:layout/>
          <c:overlay val="0"/>
        </c:title>
        <c:numFmt formatCode="General" sourceLinked="1"/>
        <c:majorTickMark val="out"/>
        <c:minorTickMark val="none"/>
        <c:tickLblPos val="nextTo"/>
        <c:crossAx val="784359504"/>
        <c:crosses val="autoZero"/>
        <c:auto val="1"/>
        <c:lblAlgn val="ctr"/>
        <c:lblOffset val="100"/>
        <c:tickLblSkip val="5"/>
        <c:tickMarkSkip val="1"/>
        <c:noMultiLvlLbl val="0"/>
      </c:catAx>
      <c:valAx>
        <c:axId val="784359504"/>
        <c:scaling>
          <c:orientation val="minMax"/>
          <c:max val="1.45"/>
          <c:min val="1.41"/>
        </c:scaling>
        <c:delete val="0"/>
        <c:axPos val="l"/>
        <c:title>
          <c:tx>
            <c:rich>
              <a:bodyPr rot="-5400000" vert="horz"/>
              <a:lstStyle/>
              <a:p>
                <a:pPr>
                  <a:defRPr/>
                </a:pPr>
                <a:r>
                  <a:rPr lang="en-US" b="1" dirty="0" smtClean="0"/>
                  <a:t>Prediction</a:t>
                </a:r>
                <a:r>
                  <a:rPr lang="en-US" dirty="0" smtClean="0"/>
                  <a:t> interval width</a:t>
                </a:r>
                <a:endParaRPr lang="en-US" dirty="0"/>
              </a:p>
            </c:rich>
          </c:tx>
          <c:layout/>
          <c:overlay val="0"/>
        </c:title>
        <c:numFmt formatCode="General" sourceLinked="1"/>
        <c:majorTickMark val="out"/>
        <c:minorTickMark val="none"/>
        <c:tickLblPos val="nextTo"/>
        <c:crossAx val="784356864"/>
        <c:crosses val="autoZero"/>
        <c:crossBetween val="between"/>
        <c:majorUnit val="0.01"/>
      </c:valAx>
    </c:plotArea>
    <c:legend>
      <c:legendPos val="r"/>
      <c:layout>
        <c:manualLayout>
          <c:xMode val="edge"/>
          <c:yMode val="edge"/>
          <c:x val="0.70489963060173"/>
          <c:y val="0.0155284079874272"/>
          <c:w val="0.28584111013901"/>
          <c:h val="0.490609843695143"/>
        </c:manualLayout>
      </c:layout>
      <c:overlay val="0"/>
    </c:legend>
    <c:plotVisOnly val="1"/>
    <c:dispBlanksAs val="gap"/>
    <c:showDLblsOverMax val="0"/>
  </c:chart>
  <c:txPr>
    <a:bodyPr/>
    <a:lstStyle/>
    <a:p>
      <a:pPr>
        <a:defRPr sz="1800"/>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lineChart>
        <c:grouping val="standard"/>
        <c:varyColors val="0"/>
        <c:ser>
          <c:idx val="0"/>
          <c:order val="0"/>
          <c:tx>
            <c:strRef>
              <c:f>Sheet1!$J$1</c:f>
              <c:strCache>
                <c:ptCount val="1"/>
                <c:pt idx="0">
                  <c:v>DQO with λ=0</c:v>
                </c:pt>
              </c:strCache>
            </c:strRef>
          </c:tx>
          <c:spPr>
            <a:ln w="76200">
              <a:solidFill>
                <a:srgbClr val="FF0075"/>
              </a:solidFill>
            </a:ln>
          </c:spPr>
          <c:marker>
            <c:symbol val="none"/>
          </c:marker>
          <c:cat>
            <c:numRef>
              <c:f>Sheet1!$A$2:$A$32</c:f>
              <c:numCache>
                <c:formatCode>General</c:formatCode>
                <c:ptCount val="31"/>
                <c:pt idx="0">
                  <c:v>0.0</c:v>
                </c:pt>
                <c:pt idx="1">
                  <c:v>1.0</c:v>
                </c:pt>
                <c:pt idx="2">
                  <c:v>2.0</c:v>
                </c:pt>
                <c:pt idx="3">
                  <c:v>3.0</c:v>
                </c:pt>
                <c:pt idx="4">
                  <c:v>4.0</c:v>
                </c:pt>
                <c:pt idx="5">
                  <c:v>5.0</c:v>
                </c:pt>
                <c:pt idx="6">
                  <c:v>6.0</c:v>
                </c:pt>
                <c:pt idx="7">
                  <c:v>7.0</c:v>
                </c:pt>
                <c:pt idx="8">
                  <c:v>8.0</c:v>
                </c:pt>
                <c:pt idx="9">
                  <c:v>9.0</c:v>
                </c:pt>
                <c:pt idx="10">
                  <c:v>10.0</c:v>
                </c:pt>
                <c:pt idx="11">
                  <c:v>11.0</c:v>
                </c:pt>
                <c:pt idx="12">
                  <c:v>12.0</c:v>
                </c:pt>
                <c:pt idx="13">
                  <c:v>13.0</c:v>
                </c:pt>
                <c:pt idx="14">
                  <c:v>14.0</c:v>
                </c:pt>
                <c:pt idx="15">
                  <c:v>15.0</c:v>
                </c:pt>
                <c:pt idx="16">
                  <c:v>16.0</c:v>
                </c:pt>
                <c:pt idx="17">
                  <c:v>17.0</c:v>
                </c:pt>
                <c:pt idx="18">
                  <c:v>18.0</c:v>
                </c:pt>
                <c:pt idx="19">
                  <c:v>19.0</c:v>
                </c:pt>
                <c:pt idx="20">
                  <c:v>20.0</c:v>
                </c:pt>
                <c:pt idx="21">
                  <c:v>21.0</c:v>
                </c:pt>
                <c:pt idx="22">
                  <c:v>22.0</c:v>
                </c:pt>
                <c:pt idx="23">
                  <c:v>23.0</c:v>
                </c:pt>
                <c:pt idx="24">
                  <c:v>24.0</c:v>
                </c:pt>
                <c:pt idx="25">
                  <c:v>25.0</c:v>
                </c:pt>
                <c:pt idx="26">
                  <c:v>26.0</c:v>
                </c:pt>
                <c:pt idx="27">
                  <c:v>27.0</c:v>
                </c:pt>
                <c:pt idx="28">
                  <c:v>28.0</c:v>
                </c:pt>
                <c:pt idx="29">
                  <c:v>29.0</c:v>
                </c:pt>
                <c:pt idx="30">
                  <c:v>30.0</c:v>
                </c:pt>
              </c:numCache>
            </c:numRef>
          </c:cat>
          <c:val>
            <c:numRef>
              <c:f>Sheet1!$J$2:$J$32</c:f>
              <c:numCache>
                <c:formatCode>General</c:formatCode>
                <c:ptCount val="31"/>
                <c:pt idx="0">
                  <c:v>0.0</c:v>
                </c:pt>
                <c:pt idx="1">
                  <c:v>1.9514</c:v>
                </c:pt>
                <c:pt idx="2">
                  <c:v>5.3603</c:v>
                </c:pt>
                <c:pt idx="3">
                  <c:v>8.210500000000001</c:v>
                </c:pt>
                <c:pt idx="4">
                  <c:v>11.931</c:v>
                </c:pt>
                <c:pt idx="5">
                  <c:v>15.781</c:v>
                </c:pt>
                <c:pt idx="6">
                  <c:v>19.567</c:v>
                </c:pt>
                <c:pt idx="7">
                  <c:v>23.36</c:v>
                </c:pt>
                <c:pt idx="8">
                  <c:v>27.42899999999998</c:v>
                </c:pt>
                <c:pt idx="9">
                  <c:v>31.267</c:v>
                </c:pt>
                <c:pt idx="10">
                  <c:v>34.96400000000001</c:v>
                </c:pt>
                <c:pt idx="11">
                  <c:v>38.65600000000001</c:v>
                </c:pt>
                <c:pt idx="12">
                  <c:v>42.07700000000001</c:v>
                </c:pt>
                <c:pt idx="13">
                  <c:v>45.3</c:v>
                </c:pt>
                <c:pt idx="14">
                  <c:v>48.498</c:v>
                </c:pt>
                <c:pt idx="15">
                  <c:v>51.591</c:v>
                </c:pt>
                <c:pt idx="16">
                  <c:v>54.745</c:v>
                </c:pt>
                <c:pt idx="17">
                  <c:v>57.826</c:v>
                </c:pt>
                <c:pt idx="18">
                  <c:v>60.538</c:v>
                </c:pt>
                <c:pt idx="19">
                  <c:v>63.275</c:v>
                </c:pt>
                <c:pt idx="20">
                  <c:v>65.82199999999998</c:v>
                </c:pt>
                <c:pt idx="21">
                  <c:v>68.48200000000001</c:v>
                </c:pt>
                <c:pt idx="22">
                  <c:v>71.55899999999998</c:v>
                </c:pt>
                <c:pt idx="23">
                  <c:v>74.923</c:v>
                </c:pt>
                <c:pt idx="24">
                  <c:v>78.324</c:v>
                </c:pt>
                <c:pt idx="25">
                  <c:v>81.53</c:v>
                </c:pt>
                <c:pt idx="26">
                  <c:v>83.988</c:v>
                </c:pt>
                <c:pt idx="27">
                  <c:v>86.761</c:v>
                </c:pt>
                <c:pt idx="28">
                  <c:v>89.51</c:v>
                </c:pt>
                <c:pt idx="29">
                  <c:v>94.07299999999998</c:v>
                </c:pt>
                <c:pt idx="30">
                  <c:v>97.0</c:v>
                </c:pt>
              </c:numCache>
            </c:numRef>
          </c:val>
          <c:smooth val="0"/>
        </c:ser>
        <c:ser>
          <c:idx val="1"/>
          <c:order val="1"/>
          <c:tx>
            <c:strRef>
              <c:f>Sheet1!$K$1</c:f>
              <c:strCache>
                <c:ptCount val="1"/>
                <c:pt idx="0">
                  <c:v>DQO with λ=0.0001</c:v>
                </c:pt>
              </c:strCache>
            </c:strRef>
          </c:tx>
          <c:spPr>
            <a:ln>
              <a:solidFill>
                <a:srgbClr val="FF66AC"/>
              </a:solidFill>
            </a:ln>
          </c:spPr>
          <c:marker>
            <c:symbol val="none"/>
          </c:marker>
          <c:cat>
            <c:numRef>
              <c:f>Sheet1!$A$2:$A$32</c:f>
              <c:numCache>
                <c:formatCode>General</c:formatCode>
                <c:ptCount val="31"/>
                <c:pt idx="0">
                  <c:v>0.0</c:v>
                </c:pt>
                <c:pt idx="1">
                  <c:v>1.0</c:v>
                </c:pt>
                <c:pt idx="2">
                  <c:v>2.0</c:v>
                </c:pt>
                <c:pt idx="3">
                  <c:v>3.0</c:v>
                </c:pt>
                <c:pt idx="4">
                  <c:v>4.0</c:v>
                </c:pt>
                <c:pt idx="5">
                  <c:v>5.0</c:v>
                </c:pt>
                <c:pt idx="6">
                  <c:v>6.0</c:v>
                </c:pt>
                <c:pt idx="7">
                  <c:v>7.0</c:v>
                </c:pt>
                <c:pt idx="8">
                  <c:v>8.0</c:v>
                </c:pt>
                <c:pt idx="9">
                  <c:v>9.0</c:v>
                </c:pt>
                <c:pt idx="10">
                  <c:v>10.0</c:v>
                </c:pt>
                <c:pt idx="11">
                  <c:v>11.0</c:v>
                </c:pt>
                <c:pt idx="12">
                  <c:v>12.0</c:v>
                </c:pt>
                <c:pt idx="13">
                  <c:v>13.0</c:v>
                </c:pt>
                <c:pt idx="14">
                  <c:v>14.0</c:v>
                </c:pt>
                <c:pt idx="15">
                  <c:v>15.0</c:v>
                </c:pt>
                <c:pt idx="16">
                  <c:v>16.0</c:v>
                </c:pt>
                <c:pt idx="17">
                  <c:v>17.0</c:v>
                </c:pt>
                <c:pt idx="18">
                  <c:v>18.0</c:v>
                </c:pt>
                <c:pt idx="19">
                  <c:v>19.0</c:v>
                </c:pt>
                <c:pt idx="20">
                  <c:v>20.0</c:v>
                </c:pt>
                <c:pt idx="21">
                  <c:v>21.0</c:v>
                </c:pt>
                <c:pt idx="22">
                  <c:v>22.0</c:v>
                </c:pt>
                <c:pt idx="23">
                  <c:v>23.0</c:v>
                </c:pt>
                <c:pt idx="24">
                  <c:v>24.0</c:v>
                </c:pt>
                <c:pt idx="25">
                  <c:v>25.0</c:v>
                </c:pt>
                <c:pt idx="26">
                  <c:v>26.0</c:v>
                </c:pt>
                <c:pt idx="27">
                  <c:v>27.0</c:v>
                </c:pt>
                <c:pt idx="28">
                  <c:v>28.0</c:v>
                </c:pt>
                <c:pt idx="29">
                  <c:v>29.0</c:v>
                </c:pt>
                <c:pt idx="30">
                  <c:v>30.0</c:v>
                </c:pt>
              </c:numCache>
            </c:numRef>
          </c:cat>
          <c:val>
            <c:numRef>
              <c:f>Sheet1!$K$2:$K$32</c:f>
              <c:numCache>
                <c:formatCode>General</c:formatCode>
                <c:ptCount val="31"/>
                <c:pt idx="0">
                  <c:v>0.0</c:v>
                </c:pt>
                <c:pt idx="1">
                  <c:v>1.7571</c:v>
                </c:pt>
                <c:pt idx="2">
                  <c:v>4.1377</c:v>
                </c:pt>
                <c:pt idx="3">
                  <c:v>5.267199999999995</c:v>
                </c:pt>
                <c:pt idx="4">
                  <c:v>6.4332</c:v>
                </c:pt>
                <c:pt idx="5">
                  <c:v>7.667999999999986</c:v>
                </c:pt>
                <c:pt idx="6">
                  <c:v>9.117400000000001</c:v>
                </c:pt>
                <c:pt idx="7">
                  <c:v>10.652</c:v>
                </c:pt>
                <c:pt idx="8">
                  <c:v>12.567</c:v>
                </c:pt>
                <c:pt idx="9">
                  <c:v>14.672</c:v>
                </c:pt>
                <c:pt idx="10">
                  <c:v>16.753</c:v>
                </c:pt>
                <c:pt idx="11">
                  <c:v>18.984</c:v>
                </c:pt>
                <c:pt idx="12">
                  <c:v>21.628</c:v>
                </c:pt>
                <c:pt idx="13">
                  <c:v>24.41700000000001</c:v>
                </c:pt>
                <c:pt idx="14">
                  <c:v>27.23100000000001</c:v>
                </c:pt>
                <c:pt idx="15">
                  <c:v>30.113</c:v>
                </c:pt>
                <c:pt idx="16">
                  <c:v>32.883</c:v>
                </c:pt>
                <c:pt idx="17">
                  <c:v>35.603</c:v>
                </c:pt>
                <c:pt idx="18">
                  <c:v>38.304</c:v>
                </c:pt>
                <c:pt idx="19">
                  <c:v>41.996</c:v>
                </c:pt>
                <c:pt idx="20">
                  <c:v>46.13</c:v>
                </c:pt>
                <c:pt idx="21">
                  <c:v>50.73300000000001</c:v>
                </c:pt>
                <c:pt idx="22">
                  <c:v>55.822</c:v>
                </c:pt>
                <c:pt idx="23">
                  <c:v>60.98</c:v>
                </c:pt>
                <c:pt idx="24">
                  <c:v>66.401</c:v>
                </c:pt>
                <c:pt idx="25">
                  <c:v>71.984</c:v>
                </c:pt>
                <c:pt idx="26">
                  <c:v>77.51</c:v>
                </c:pt>
                <c:pt idx="27">
                  <c:v>83.012</c:v>
                </c:pt>
                <c:pt idx="28">
                  <c:v>87.668</c:v>
                </c:pt>
                <c:pt idx="29">
                  <c:v>93.31200000000001</c:v>
                </c:pt>
                <c:pt idx="30">
                  <c:v>97.0</c:v>
                </c:pt>
              </c:numCache>
            </c:numRef>
          </c:val>
          <c:smooth val="0"/>
        </c:ser>
        <c:ser>
          <c:idx val="2"/>
          <c:order val="2"/>
          <c:tx>
            <c:strRef>
              <c:f>Sheet1!$L$1</c:f>
              <c:strCache>
                <c:ptCount val="1"/>
                <c:pt idx="0">
                  <c:v>DQO with λ=0.001</c:v>
                </c:pt>
              </c:strCache>
            </c:strRef>
          </c:tx>
          <c:spPr>
            <a:ln>
              <a:solidFill>
                <a:srgbClr val="C20059"/>
              </a:solidFill>
            </a:ln>
          </c:spPr>
          <c:marker>
            <c:symbol val="none"/>
          </c:marker>
          <c:cat>
            <c:numRef>
              <c:f>Sheet1!$A$2:$A$32</c:f>
              <c:numCache>
                <c:formatCode>General</c:formatCode>
                <c:ptCount val="31"/>
                <c:pt idx="0">
                  <c:v>0.0</c:v>
                </c:pt>
                <c:pt idx="1">
                  <c:v>1.0</c:v>
                </c:pt>
                <c:pt idx="2">
                  <c:v>2.0</c:v>
                </c:pt>
                <c:pt idx="3">
                  <c:v>3.0</c:v>
                </c:pt>
                <c:pt idx="4">
                  <c:v>4.0</c:v>
                </c:pt>
                <c:pt idx="5">
                  <c:v>5.0</c:v>
                </c:pt>
                <c:pt idx="6">
                  <c:v>6.0</c:v>
                </c:pt>
                <c:pt idx="7">
                  <c:v>7.0</c:v>
                </c:pt>
                <c:pt idx="8">
                  <c:v>8.0</c:v>
                </c:pt>
                <c:pt idx="9">
                  <c:v>9.0</c:v>
                </c:pt>
                <c:pt idx="10">
                  <c:v>10.0</c:v>
                </c:pt>
                <c:pt idx="11">
                  <c:v>11.0</c:v>
                </c:pt>
                <c:pt idx="12">
                  <c:v>12.0</c:v>
                </c:pt>
                <c:pt idx="13">
                  <c:v>13.0</c:v>
                </c:pt>
                <c:pt idx="14">
                  <c:v>14.0</c:v>
                </c:pt>
                <c:pt idx="15">
                  <c:v>15.0</c:v>
                </c:pt>
                <c:pt idx="16">
                  <c:v>16.0</c:v>
                </c:pt>
                <c:pt idx="17">
                  <c:v>17.0</c:v>
                </c:pt>
                <c:pt idx="18">
                  <c:v>18.0</c:v>
                </c:pt>
                <c:pt idx="19">
                  <c:v>19.0</c:v>
                </c:pt>
                <c:pt idx="20">
                  <c:v>20.0</c:v>
                </c:pt>
                <c:pt idx="21">
                  <c:v>21.0</c:v>
                </c:pt>
                <c:pt idx="22">
                  <c:v>22.0</c:v>
                </c:pt>
                <c:pt idx="23">
                  <c:v>23.0</c:v>
                </c:pt>
                <c:pt idx="24">
                  <c:v>24.0</c:v>
                </c:pt>
                <c:pt idx="25">
                  <c:v>25.0</c:v>
                </c:pt>
                <c:pt idx="26">
                  <c:v>26.0</c:v>
                </c:pt>
                <c:pt idx="27">
                  <c:v>27.0</c:v>
                </c:pt>
                <c:pt idx="28">
                  <c:v>28.0</c:v>
                </c:pt>
                <c:pt idx="29">
                  <c:v>29.0</c:v>
                </c:pt>
                <c:pt idx="30">
                  <c:v>30.0</c:v>
                </c:pt>
              </c:numCache>
            </c:numRef>
          </c:cat>
          <c:val>
            <c:numRef>
              <c:f>Sheet1!$L$2:$L$32</c:f>
              <c:numCache>
                <c:formatCode>General</c:formatCode>
                <c:ptCount val="31"/>
                <c:pt idx="0">
                  <c:v>0.0</c:v>
                </c:pt>
                <c:pt idx="1">
                  <c:v>1.7571</c:v>
                </c:pt>
                <c:pt idx="2">
                  <c:v>2.7571</c:v>
                </c:pt>
                <c:pt idx="3">
                  <c:v>3.7571</c:v>
                </c:pt>
                <c:pt idx="4">
                  <c:v>4.757099999999998</c:v>
                </c:pt>
                <c:pt idx="5">
                  <c:v>5.757099999999998</c:v>
                </c:pt>
                <c:pt idx="6">
                  <c:v>6.757099999999998</c:v>
                </c:pt>
                <c:pt idx="7">
                  <c:v>7.757099999999998</c:v>
                </c:pt>
                <c:pt idx="8">
                  <c:v>8.757100000000001</c:v>
                </c:pt>
                <c:pt idx="9">
                  <c:v>10.425</c:v>
                </c:pt>
                <c:pt idx="10">
                  <c:v>12.425</c:v>
                </c:pt>
                <c:pt idx="11">
                  <c:v>15.085</c:v>
                </c:pt>
                <c:pt idx="12">
                  <c:v>18.085</c:v>
                </c:pt>
                <c:pt idx="13">
                  <c:v>21.085</c:v>
                </c:pt>
                <c:pt idx="14">
                  <c:v>24.085</c:v>
                </c:pt>
                <c:pt idx="15">
                  <c:v>27.085</c:v>
                </c:pt>
                <c:pt idx="16">
                  <c:v>30.085</c:v>
                </c:pt>
                <c:pt idx="17">
                  <c:v>33.085</c:v>
                </c:pt>
                <c:pt idx="18">
                  <c:v>36.085</c:v>
                </c:pt>
                <c:pt idx="19">
                  <c:v>39.085</c:v>
                </c:pt>
                <c:pt idx="20">
                  <c:v>42.085</c:v>
                </c:pt>
                <c:pt idx="21">
                  <c:v>46.425</c:v>
                </c:pt>
                <c:pt idx="22">
                  <c:v>51.547</c:v>
                </c:pt>
                <c:pt idx="23">
                  <c:v>56.66</c:v>
                </c:pt>
                <c:pt idx="24">
                  <c:v>61.684</c:v>
                </c:pt>
                <c:pt idx="25">
                  <c:v>67.34800000000001</c:v>
                </c:pt>
                <c:pt idx="26">
                  <c:v>72.919</c:v>
                </c:pt>
                <c:pt idx="27">
                  <c:v>79.409</c:v>
                </c:pt>
                <c:pt idx="28">
                  <c:v>86.045</c:v>
                </c:pt>
                <c:pt idx="29">
                  <c:v>92.48200000000001</c:v>
                </c:pt>
                <c:pt idx="30">
                  <c:v>97.0</c:v>
                </c:pt>
              </c:numCache>
            </c:numRef>
          </c:val>
          <c:smooth val="0"/>
        </c:ser>
        <c:ser>
          <c:idx val="3"/>
          <c:order val="3"/>
          <c:tx>
            <c:strRef>
              <c:f>Sheet1!$M$1</c:f>
              <c:strCache>
                <c:ptCount val="1"/>
                <c:pt idx="0">
                  <c:v>DQO with λ=0.005</c:v>
                </c:pt>
              </c:strCache>
            </c:strRef>
          </c:tx>
          <c:spPr>
            <a:ln>
              <a:solidFill>
                <a:srgbClr val="973C66"/>
              </a:solidFill>
            </a:ln>
          </c:spPr>
          <c:marker>
            <c:symbol val="none"/>
          </c:marker>
          <c:cat>
            <c:numRef>
              <c:f>Sheet1!$A$2:$A$32</c:f>
              <c:numCache>
                <c:formatCode>General</c:formatCode>
                <c:ptCount val="31"/>
                <c:pt idx="0">
                  <c:v>0.0</c:v>
                </c:pt>
                <c:pt idx="1">
                  <c:v>1.0</c:v>
                </c:pt>
                <c:pt idx="2">
                  <c:v>2.0</c:v>
                </c:pt>
                <c:pt idx="3">
                  <c:v>3.0</c:v>
                </c:pt>
                <c:pt idx="4">
                  <c:v>4.0</c:v>
                </c:pt>
                <c:pt idx="5">
                  <c:v>5.0</c:v>
                </c:pt>
                <c:pt idx="6">
                  <c:v>6.0</c:v>
                </c:pt>
                <c:pt idx="7">
                  <c:v>7.0</c:v>
                </c:pt>
                <c:pt idx="8">
                  <c:v>8.0</c:v>
                </c:pt>
                <c:pt idx="9">
                  <c:v>9.0</c:v>
                </c:pt>
                <c:pt idx="10">
                  <c:v>10.0</c:v>
                </c:pt>
                <c:pt idx="11">
                  <c:v>11.0</c:v>
                </c:pt>
                <c:pt idx="12">
                  <c:v>12.0</c:v>
                </c:pt>
                <c:pt idx="13">
                  <c:v>13.0</c:v>
                </c:pt>
                <c:pt idx="14">
                  <c:v>14.0</c:v>
                </c:pt>
                <c:pt idx="15">
                  <c:v>15.0</c:v>
                </c:pt>
                <c:pt idx="16">
                  <c:v>16.0</c:v>
                </c:pt>
                <c:pt idx="17">
                  <c:v>17.0</c:v>
                </c:pt>
                <c:pt idx="18">
                  <c:v>18.0</c:v>
                </c:pt>
                <c:pt idx="19">
                  <c:v>19.0</c:v>
                </c:pt>
                <c:pt idx="20">
                  <c:v>20.0</c:v>
                </c:pt>
                <c:pt idx="21">
                  <c:v>21.0</c:v>
                </c:pt>
                <c:pt idx="22">
                  <c:v>22.0</c:v>
                </c:pt>
                <c:pt idx="23">
                  <c:v>23.0</c:v>
                </c:pt>
                <c:pt idx="24">
                  <c:v>24.0</c:v>
                </c:pt>
                <c:pt idx="25">
                  <c:v>25.0</c:v>
                </c:pt>
                <c:pt idx="26">
                  <c:v>26.0</c:v>
                </c:pt>
                <c:pt idx="27">
                  <c:v>27.0</c:v>
                </c:pt>
                <c:pt idx="28">
                  <c:v>28.0</c:v>
                </c:pt>
                <c:pt idx="29">
                  <c:v>29.0</c:v>
                </c:pt>
                <c:pt idx="30">
                  <c:v>30.0</c:v>
                </c:pt>
              </c:numCache>
            </c:numRef>
          </c:cat>
          <c:val>
            <c:numRef>
              <c:f>Sheet1!$M$2:$M$32</c:f>
              <c:numCache>
                <c:formatCode>General</c:formatCode>
                <c:ptCount val="31"/>
                <c:pt idx="0">
                  <c:v>0.0</c:v>
                </c:pt>
                <c:pt idx="1">
                  <c:v>1.0081</c:v>
                </c:pt>
                <c:pt idx="2">
                  <c:v>2.0081</c:v>
                </c:pt>
                <c:pt idx="3">
                  <c:v>3.0081</c:v>
                </c:pt>
                <c:pt idx="4">
                  <c:v>4.0081</c:v>
                </c:pt>
                <c:pt idx="5">
                  <c:v>5.0081</c:v>
                </c:pt>
                <c:pt idx="6">
                  <c:v>6.0081</c:v>
                </c:pt>
                <c:pt idx="7">
                  <c:v>7.0081</c:v>
                </c:pt>
                <c:pt idx="8">
                  <c:v>8.024299999999998</c:v>
                </c:pt>
                <c:pt idx="9">
                  <c:v>10.291</c:v>
                </c:pt>
                <c:pt idx="10">
                  <c:v>12.304</c:v>
                </c:pt>
                <c:pt idx="11">
                  <c:v>15.0</c:v>
                </c:pt>
                <c:pt idx="12">
                  <c:v>18.0</c:v>
                </c:pt>
                <c:pt idx="13">
                  <c:v>21.0</c:v>
                </c:pt>
                <c:pt idx="14">
                  <c:v>24.0</c:v>
                </c:pt>
                <c:pt idx="15">
                  <c:v>27.0</c:v>
                </c:pt>
                <c:pt idx="16">
                  <c:v>30.0</c:v>
                </c:pt>
                <c:pt idx="17">
                  <c:v>33.0</c:v>
                </c:pt>
                <c:pt idx="18">
                  <c:v>36.0</c:v>
                </c:pt>
                <c:pt idx="19">
                  <c:v>39.0</c:v>
                </c:pt>
                <c:pt idx="20">
                  <c:v>42.0</c:v>
                </c:pt>
                <c:pt idx="21">
                  <c:v>45.024</c:v>
                </c:pt>
                <c:pt idx="22">
                  <c:v>50.024</c:v>
                </c:pt>
                <c:pt idx="23">
                  <c:v>55.024</c:v>
                </c:pt>
                <c:pt idx="24">
                  <c:v>60.024</c:v>
                </c:pt>
                <c:pt idx="25">
                  <c:v>65.024</c:v>
                </c:pt>
                <c:pt idx="26">
                  <c:v>71.0</c:v>
                </c:pt>
                <c:pt idx="27">
                  <c:v>77.0</c:v>
                </c:pt>
                <c:pt idx="28">
                  <c:v>83.02</c:v>
                </c:pt>
                <c:pt idx="29">
                  <c:v>90.02</c:v>
                </c:pt>
                <c:pt idx="30">
                  <c:v>97.0</c:v>
                </c:pt>
              </c:numCache>
            </c:numRef>
          </c:val>
          <c:smooth val="0"/>
        </c:ser>
        <c:ser>
          <c:idx val="4"/>
          <c:order val="4"/>
          <c:tx>
            <c:strRef>
              <c:f>Sheet1!$N$1</c:f>
              <c:strCache>
                <c:ptCount val="1"/>
                <c:pt idx="0">
                  <c:v>DQO with λ=0.01</c:v>
                </c:pt>
              </c:strCache>
            </c:strRef>
          </c:tx>
          <c:spPr>
            <a:ln>
              <a:solidFill>
                <a:srgbClr val="7F003A"/>
              </a:solidFill>
            </a:ln>
          </c:spPr>
          <c:marker>
            <c:symbol val="none"/>
          </c:marker>
          <c:cat>
            <c:numRef>
              <c:f>Sheet1!$A$2:$A$32</c:f>
              <c:numCache>
                <c:formatCode>General</c:formatCode>
                <c:ptCount val="31"/>
                <c:pt idx="0">
                  <c:v>0.0</c:v>
                </c:pt>
                <c:pt idx="1">
                  <c:v>1.0</c:v>
                </c:pt>
                <c:pt idx="2">
                  <c:v>2.0</c:v>
                </c:pt>
                <c:pt idx="3">
                  <c:v>3.0</c:v>
                </c:pt>
                <c:pt idx="4">
                  <c:v>4.0</c:v>
                </c:pt>
                <c:pt idx="5">
                  <c:v>5.0</c:v>
                </c:pt>
                <c:pt idx="6">
                  <c:v>6.0</c:v>
                </c:pt>
                <c:pt idx="7">
                  <c:v>7.0</c:v>
                </c:pt>
                <c:pt idx="8">
                  <c:v>8.0</c:v>
                </c:pt>
                <c:pt idx="9">
                  <c:v>9.0</c:v>
                </c:pt>
                <c:pt idx="10">
                  <c:v>10.0</c:v>
                </c:pt>
                <c:pt idx="11">
                  <c:v>11.0</c:v>
                </c:pt>
                <c:pt idx="12">
                  <c:v>12.0</c:v>
                </c:pt>
                <c:pt idx="13">
                  <c:v>13.0</c:v>
                </c:pt>
                <c:pt idx="14">
                  <c:v>14.0</c:v>
                </c:pt>
                <c:pt idx="15">
                  <c:v>15.0</c:v>
                </c:pt>
                <c:pt idx="16">
                  <c:v>16.0</c:v>
                </c:pt>
                <c:pt idx="17">
                  <c:v>17.0</c:v>
                </c:pt>
                <c:pt idx="18">
                  <c:v>18.0</c:v>
                </c:pt>
                <c:pt idx="19">
                  <c:v>19.0</c:v>
                </c:pt>
                <c:pt idx="20">
                  <c:v>20.0</c:v>
                </c:pt>
                <c:pt idx="21">
                  <c:v>21.0</c:v>
                </c:pt>
                <c:pt idx="22">
                  <c:v>22.0</c:v>
                </c:pt>
                <c:pt idx="23">
                  <c:v>23.0</c:v>
                </c:pt>
                <c:pt idx="24">
                  <c:v>24.0</c:v>
                </c:pt>
                <c:pt idx="25">
                  <c:v>25.0</c:v>
                </c:pt>
                <c:pt idx="26">
                  <c:v>26.0</c:v>
                </c:pt>
                <c:pt idx="27">
                  <c:v>27.0</c:v>
                </c:pt>
                <c:pt idx="28">
                  <c:v>28.0</c:v>
                </c:pt>
                <c:pt idx="29">
                  <c:v>29.0</c:v>
                </c:pt>
                <c:pt idx="30">
                  <c:v>30.0</c:v>
                </c:pt>
              </c:numCache>
            </c:numRef>
          </c:cat>
          <c:val>
            <c:numRef>
              <c:f>Sheet1!$N$2:$N$32</c:f>
              <c:numCache>
                <c:formatCode>General</c:formatCode>
                <c:ptCount val="31"/>
                <c:pt idx="0">
                  <c:v>0.0</c:v>
                </c:pt>
                <c:pt idx="1">
                  <c:v>1.0</c:v>
                </c:pt>
                <c:pt idx="2">
                  <c:v>2.0</c:v>
                </c:pt>
                <c:pt idx="3">
                  <c:v>3.0</c:v>
                </c:pt>
                <c:pt idx="4">
                  <c:v>4.0</c:v>
                </c:pt>
                <c:pt idx="5">
                  <c:v>5.0</c:v>
                </c:pt>
                <c:pt idx="6">
                  <c:v>6.0</c:v>
                </c:pt>
                <c:pt idx="7">
                  <c:v>7.0</c:v>
                </c:pt>
                <c:pt idx="8">
                  <c:v>8.0</c:v>
                </c:pt>
                <c:pt idx="9">
                  <c:v>10.004</c:v>
                </c:pt>
                <c:pt idx="10">
                  <c:v>12.004</c:v>
                </c:pt>
                <c:pt idx="11">
                  <c:v>15.0</c:v>
                </c:pt>
                <c:pt idx="12">
                  <c:v>18.0</c:v>
                </c:pt>
                <c:pt idx="13">
                  <c:v>21.0</c:v>
                </c:pt>
                <c:pt idx="14">
                  <c:v>24.0</c:v>
                </c:pt>
                <c:pt idx="15">
                  <c:v>27.0</c:v>
                </c:pt>
                <c:pt idx="16">
                  <c:v>30.0</c:v>
                </c:pt>
                <c:pt idx="17">
                  <c:v>33.0</c:v>
                </c:pt>
                <c:pt idx="18">
                  <c:v>36.0</c:v>
                </c:pt>
                <c:pt idx="19">
                  <c:v>39.0</c:v>
                </c:pt>
                <c:pt idx="20">
                  <c:v>42.0</c:v>
                </c:pt>
                <c:pt idx="21">
                  <c:v>45.0</c:v>
                </c:pt>
                <c:pt idx="22">
                  <c:v>50.012</c:v>
                </c:pt>
                <c:pt idx="23">
                  <c:v>55.012</c:v>
                </c:pt>
                <c:pt idx="24">
                  <c:v>60.012</c:v>
                </c:pt>
                <c:pt idx="25">
                  <c:v>65.012</c:v>
                </c:pt>
                <c:pt idx="26">
                  <c:v>71.0</c:v>
                </c:pt>
                <c:pt idx="27">
                  <c:v>77.0</c:v>
                </c:pt>
                <c:pt idx="28">
                  <c:v>83.0</c:v>
                </c:pt>
                <c:pt idx="29">
                  <c:v>90.0</c:v>
                </c:pt>
                <c:pt idx="30">
                  <c:v>97.0</c:v>
                </c:pt>
              </c:numCache>
            </c:numRef>
          </c:val>
          <c:smooth val="0"/>
        </c:ser>
        <c:dLbls>
          <c:showLegendKey val="0"/>
          <c:showVal val="0"/>
          <c:showCatName val="0"/>
          <c:showSerName val="0"/>
          <c:showPercent val="0"/>
          <c:showBubbleSize val="0"/>
        </c:dLbls>
        <c:smooth val="0"/>
        <c:axId val="783766560"/>
        <c:axId val="783770048"/>
      </c:lineChart>
      <c:catAx>
        <c:axId val="783766560"/>
        <c:scaling>
          <c:orientation val="minMax"/>
        </c:scaling>
        <c:delete val="0"/>
        <c:axPos val="b"/>
        <c:title>
          <c:tx>
            <c:rich>
              <a:bodyPr/>
              <a:lstStyle/>
              <a:p>
                <a:pPr>
                  <a:defRPr/>
                </a:pPr>
                <a:r>
                  <a:rPr lang="en-US" dirty="0" smtClean="0"/>
                  <a:t>Number of user-answered questions</a:t>
                </a:r>
                <a:endParaRPr lang="en-US" dirty="0"/>
              </a:p>
            </c:rich>
          </c:tx>
          <c:layout/>
          <c:overlay val="0"/>
        </c:title>
        <c:numFmt formatCode="General" sourceLinked="1"/>
        <c:majorTickMark val="out"/>
        <c:minorTickMark val="none"/>
        <c:tickLblPos val="nextTo"/>
        <c:crossAx val="783770048"/>
        <c:crosses val="autoZero"/>
        <c:auto val="1"/>
        <c:lblAlgn val="ctr"/>
        <c:lblOffset val="100"/>
        <c:tickLblSkip val="5"/>
        <c:tickMarkSkip val="1"/>
        <c:noMultiLvlLbl val="0"/>
      </c:catAx>
      <c:valAx>
        <c:axId val="783770048"/>
        <c:scaling>
          <c:orientation val="minMax"/>
          <c:max val="100.0"/>
          <c:min val="0.0"/>
        </c:scaling>
        <c:delete val="0"/>
        <c:axPos val="l"/>
        <c:title>
          <c:tx>
            <c:rich>
              <a:bodyPr rot="-5400000" vert="horz"/>
              <a:lstStyle/>
              <a:p>
                <a:pPr>
                  <a:defRPr/>
                </a:pPr>
                <a:r>
                  <a:rPr lang="en-US" sz="1700" b="1" dirty="0" smtClean="0"/>
                  <a:t>Total cost of questions answered so far</a:t>
                </a:r>
                <a:endParaRPr lang="en-US" sz="1700" b="1" dirty="0"/>
              </a:p>
            </c:rich>
          </c:tx>
          <c:layout/>
          <c:overlay val="0"/>
        </c:title>
        <c:numFmt formatCode="General" sourceLinked="1"/>
        <c:majorTickMark val="out"/>
        <c:minorTickMark val="none"/>
        <c:tickLblPos val="nextTo"/>
        <c:crossAx val="783766560"/>
        <c:crosses val="autoZero"/>
        <c:crossBetween val="between"/>
        <c:majorUnit val="20.0"/>
      </c:valAx>
    </c:plotArea>
    <c:legend>
      <c:legendPos val="r"/>
      <c:layout>
        <c:manualLayout>
          <c:xMode val="edge"/>
          <c:yMode val="edge"/>
          <c:x val="0.70489963060173"/>
          <c:y val="0.0155284079874272"/>
          <c:w val="0.28584111013901"/>
          <c:h val="0.50744603966051"/>
        </c:manualLayout>
      </c:layout>
      <c:overlay val="0"/>
    </c:legend>
    <c:plotVisOnly val="1"/>
    <c:dispBlanksAs val="gap"/>
    <c:showDLblsOverMax val="0"/>
  </c:chart>
  <c:txPr>
    <a:bodyPr/>
    <a:lstStyle/>
    <a:p>
      <a:pPr>
        <a:defRPr sz="1800"/>
      </a:pPr>
      <a:endParaRPr lang="en-US"/>
    </a:p>
  </c:txPr>
  <c:externalData r:id="rId1">
    <c:autoUpdate val="0"/>
  </c:externalData>
</c:chartSpace>
</file>

<file path=ppt/drawings/_rels/vmlDrawing1.vml.rels><?xml version="1.0" encoding="UTF-8" standalone="yes"?>
<Relationships xmlns="http://schemas.openxmlformats.org/package/2006/relationships"><Relationship Id="rId1" Type="http://schemas.openxmlformats.org/officeDocument/2006/relationships/image" Target="../media/image18.png"/><Relationship Id="rId2" Type="http://schemas.openxmlformats.org/officeDocument/2006/relationships/image" Target="../media/image19.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8D917B1-4F60-2E47-A0C9-CD1633C36DAE}" type="datetimeFigureOut">
              <a:rPr lang="en-US" smtClean="0"/>
              <a:t>3/29/17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2DB8AF9-6447-514E-892A-F928A27D0324}" type="slidenum">
              <a:rPr lang="en-US" smtClean="0"/>
              <a:t>‹#›</a:t>
            </a:fld>
            <a:endParaRPr lang="en-US"/>
          </a:p>
        </p:txBody>
      </p:sp>
    </p:spTree>
    <p:extLst>
      <p:ext uri="{BB962C8B-B14F-4D97-AF65-F5344CB8AC3E}">
        <p14:creationId xmlns:p14="http://schemas.microsoft.com/office/powerpoint/2010/main" val="2247809893"/>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Other features:</a:t>
            </a:r>
            <a:r>
              <a:rPr lang="en-US" baseline="0" dirty="0" smtClean="0"/>
              <a:t> associate pictures and notes with homes; share notes; filter search by price, size, etc.; include </a:t>
            </a:r>
            <a:r>
              <a:rPr lang="en-US" baseline="0" dirty="0" err="1" smtClean="0"/>
              <a:t>walkscore</a:t>
            </a:r>
            <a:r>
              <a:rPr lang="en-US" baseline="0" dirty="0" smtClean="0"/>
              <a:t> for homes; ratings for homes; upcoming: city data about building violations</a:t>
            </a:r>
            <a:endParaRPr lang="en-US" dirty="0"/>
          </a:p>
        </p:txBody>
      </p:sp>
      <p:sp>
        <p:nvSpPr>
          <p:cNvPr id="4" name="Slide Number Placeholder 3"/>
          <p:cNvSpPr>
            <a:spLocks noGrp="1"/>
          </p:cNvSpPr>
          <p:nvPr>
            <p:ph type="sldNum" sz="quarter" idx="10"/>
          </p:nvPr>
        </p:nvSpPr>
        <p:spPr/>
        <p:txBody>
          <a:bodyPr/>
          <a:lstStyle/>
          <a:p>
            <a:fld id="{13163E56-B2CD-49B4-A9C9-11AD122336C2}" type="slidenum">
              <a:rPr lang="en-US" smtClean="0"/>
              <a:t>2</a:t>
            </a:fld>
            <a:endParaRPr lang="en-US"/>
          </a:p>
        </p:txBody>
      </p:sp>
    </p:spTree>
    <p:extLst>
      <p:ext uri="{BB962C8B-B14F-4D97-AF65-F5344CB8AC3E}">
        <p14:creationId xmlns:p14="http://schemas.microsoft.com/office/powerpoint/2010/main" val="12644983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0BBBE53-807F-334E-9520-112194508142}" type="slidenum">
              <a:rPr lang="en-US"/>
              <a:pPr/>
              <a:t>23</a:t>
            </a:fld>
            <a:endParaRPr lang="en-US"/>
          </a:p>
        </p:txBody>
      </p:sp>
      <p:sp>
        <p:nvSpPr>
          <p:cNvPr id="475138"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475139" name="Rectangle 3"/>
          <p:cNvSpPr>
            <a:spLocks noGrp="1" noChangeArrowheads="1"/>
          </p:cNvSpPr>
          <p:nvPr>
            <p:ph type="body" idx="1"/>
          </p:nvPr>
        </p:nvSpPr>
        <p:spPr/>
        <p:txBody>
          <a:bodyPr/>
          <a:lstStyle/>
          <a:p>
            <a:r>
              <a:rPr lang="en-US"/>
              <a:t>the next strategy is progressive assistance, a term taken from Yankelovich et al</a:t>
            </a:r>
            <a:r>
              <a:rPr lang="ja-JP" altLang="en-US">
                <a:latin typeface="Arial"/>
              </a:rPr>
              <a:t>’</a:t>
            </a:r>
            <a:r>
              <a:rPr lang="en-US"/>
              <a:t>s work on designing speech interfaces. For example, telling a user in an ActiveCapture scenario to </a:t>
            </a:r>
            <a:r>
              <a:rPr lang="ja-JP" altLang="en-US">
                <a:latin typeface="Arial"/>
              </a:rPr>
              <a:t>“</a:t>
            </a:r>
            <a:r>
              <a:rPr lang="en-US"/>
              <a:t>Scream louder</a:t>
            </a:r>
            <a:r>
              <a:rPr lang="ja-JP" altLang="en-US">
                <a:latin typeface="Arial"/>
              </a:rPr>
              <a:t>”</a:t>
            </a:r>
            <a:r>
              <a:rPr lang="en-US"/>
              <a:t> is much more useful than just telling them to </a:t>
            </a:r>
            <a:r>
              <a:rPr lang="ja-JP" altLang="en-US">
                <a:latin typeface="Arial"/>
              </a:rPr>
              <a:t>“</a:t>
            </a:r>
            <a:r>
              <a:rPr lang="en-US"/>
              <a:t>Scream Again</a:t>
            </a:r>
            <a:r>
              <a:rPr lang="ja-JP" altLang="en-US">
                <a:latin typeface="Arial"/>
              </a:rPr>
              <a:t>”</a:t>
            </a:r>
            <a:r>
              <a:rPr lang="en-US"/>
              <a:t>. In some cases the system might not be able to determine the exact cause for a problem, in which case progressive assistance may just be the computer</a:t>
            </a:r>
            <a:r>
              <a:rPr lang="ja-JP" altLang="en-US">
                <a:latin typeface="Arial"/>
              </a:rPr>
              <a:t>’</a:t>
            </a:r>
            <a:r>
              <a:rPr lang="en-US"/>
              <a:t>s admission that it can</a:t>
            </a:r>
            <a:r>
              <a:rPr lang="ja-JP" altLang="en-US">
                <a:latin typeface="Arial"/>
              </a:rPr>
              <a:t>’</a:t>
            </a:r>
            <a:r>
              <a:rPr lang="en-US"/>
              <a:t>t determine the problem, but still suggest possible causes to consider.</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CA037BA-66A0-4749-9677-116857994E09}" type="slidenum">
              <a:rPr lang="en-US"/>
              <a:pPr/>
              <a:t>24</a:t>
            </a:fld>
            <a:endParaRPr lang="en-US"/>
          </a:p>
        </p:txBody>
      </p:sp>
      <p:sp>
        <p:nvSpPr>
          <p:cNvPr id="476162"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476163" name="Rectangle 3"/>
          <p:cNvSpPr>
            <a:spLocks noGrp="1" noChangeArrowheads="1"/>
          </p:cNvSpPr>
          <p:nvPr>
            <p:ph type="body" idx="1"/>
          </p:nvPr>
        </p:nvSpPr>
        <p:spPr/>
        <p:txBody>
          <a:bodyPr/>
          <a:lstStyle/>
          <a:p>
            <a:r>
              <a:rPr lang="en-US"/>
              <a:t>Direction can varying from giving instructions or TELLing the subject what to do, providing a demonstration or SHOWing the subject what to do, and MAKEing the subject do something, either by physical manipulation or through stimulus-response.</a:t>
            </a:r>
          </a:p>
          <a:p>
            <a:endParaRPr lang="en-US"/>
          </a:p>
          <a:p>
            <a:r>
              <a:rPr lang="en-US"/>
              <a:t>In this clip, the gold instructor handles error by switching from giving Nathan instructions to demonstrating proper technique.</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95CA5C3-F5B5-7943-AB2E-E7D0097B0EA0}" type="slidenum">
              <a:rPr lang="en-US"/>
              <a:pPr/>
              <a:t>25</a:t>
            </a:fld>
            <a:endParaRPr lang="en-US"/>
          </a:p>
        </p:txBody>
      </p:sp>
      <p:sp>
        <p:nvSpPr>
          <p:cNvPr id="477186"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477187" name="Rectangle 3"/>
          <p:cNvSpPr>
            <a:spLocks noGrp="1" noChangeArrowheads="1"/>
          </p:cNvSpPr>
          <p:nvPr>
            <p:ph type="body" idx="1"/>
          </p:nvPr>
        </p:nvSpPr>
        <p:spPr/>
        <p:txBody>
          <a:bodyPr/>
          <a:lstStyle/>
          <a:p>
            <a:r>
              <a:rPr lang="en-US"/>
              <a:t>You can use multiple modalities at once. For example, in the clip I showed earlier, the Aikido instructor both physically demonstrated a roll, but also talked about each step as he was doing it.</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B28C846-7A18-0B4B-B090-1853E83771EA}" type="slidenum">
              <a:rPr lang="en-US"/>
              <a:pPr/>
              <a:t>27</a:t>
            </a:fld>
            <a:endParaRPr lang="en-US"/>
          </a:p>
        </p:txBody>
      </p:sp>
      <p:sp>
        <p:nvSpPr>
          <p:cNvPr id="478210"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478211" name="Rectangle 3"/>
          <p:cNvSpPr>
            <a:spLocks noGrp="1" noChangeArrowheads="1"/>
          </p:cNvSpPr>
          <p:nvPr>
            <p:ph type="body" idx="1"/>
          </p:nvPr>
        </p:nvSpPr>
        <p:spPr/>
        <p:txBody>
          <a:bodyPr/>
          <a:lstStyle/>
          <a:p>
            <a:r>
              <a:rPr lang="en-US"/>
              <a:t>In this clip, the triage nurse describes how she changed level of discourse with a caller while discussing a child</a:t>
            </a:r>
            <a:r>
              <a:rPr lang="ja-JP" altLang="en-US">
                <a:latin typeface="Arial"/>
              </a:rPr>
              <a:t>’</a:t>
            </a:r>
            <a:r>
              <a:rPr lang="en-US"/>
              <a:t>s runny nose.</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7A71F23-B960-FF46-AD0D-A23404C86C44}" type="slidenum">
              <a:rPr lang="en-US"/>
              <a:pPr/>
              <a:t>28</a:t>
            </a:fld>
            <a:endParaRPr lang="en-US"/>
          </a:p>
        </p:txBody>
      </p:sp>
      <p:sp>
        <p:nvSpPr>
          <p:cNvPr id="479234"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479235" name="Rectangle 3"/>
          <p:cNvSpPr>
            <a:spLocks noGrp="1" noChangeArrowheads="1"/>
          </p:cNvSpPr>
          <p:nvPr>
            <p:ph type="body" idx="1"/>
          </p:nvPr>
        </p:nvSpPr>
        <p:spPr/>
        <p:txBody>
          <a:bodyPr/>
          <a:lstStyle/>
          <a:p>
            <a:r>
              <a:rPr lang="en-US"/>
              <a:t>Mention tie to confirmation.</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E257598-3222-AF49-8B82-C258E8C15AEF}" type="slidenum">
              <a:rPr lang="en-US"/>
              <a:pPr/>
              <a:t>30</a:t>
            </a:fld>
            <a:endParaRPr lang="en-US"/>
          </a:p>
        </p:txBody>
      </p:sp>
      <p:sp>
        <p:nvSpPr>
          <p:cNvPr id="480258"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480259" name="Rectangle 3"/>
          <p:cNvSpPr>
            <a:spLocks noGrp="1" noChangeArrowheads="1"/>
          </p:cNvSpPr>
          <p:nvPr>
            <p:ph type="body" idx="1"/>
          </p:nvPr>
        </p:nvSpPr>
        <p:spPr/>
        <p:txBody>
          <a:bodyPr/>
          <a:lstStyle/>
          <a:p>
            <a:r>
              <a:rPr lang="en-US" dirty="0"/>
              <a:t>The heart of graceful failure is to recognize over-repetition and handle it accordingly. The problem may be that the user is not meeting programmed requirements, the system is malfunctioning, or there is some important context the system can not capture.</a:t>
            </a:r>
          </a:p>
          <a:p>
            <a:endParaRPr lang="en-US" dirty="0"/>
          </a:p>
          <a:p>
            <a:r>
              <a:rPr lang="en-US" dirty="0"/>
              <a:t>For example, an </a:t>
            </a:r>
            <a:r>
              <a:rPr lang="en-US" dirty="0" err="1"/>
              <a:t>ActiveCapture</a:t>
            </a:r>
            <a:r>
              <a:rPr lang="en-US" dirty="0"/>
              <a:t> scenario which instructs people to jump may be largely unsuccessful with injured or disabled users. The system design must recognize this possibility, by providing natural exits in the face of repeated failure.</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4" name="Shape 2114"/>
          <p:cNvSpPr>
            <a:spLocks noGrp="1" noRot="1" noChangeAspect="1"/>
          </p:cNvSpPr>
          <p:nvPr>
            <p:ph type="sldImg"/>
          </p:nvPr>
        </p:nvSpPr>
        <p:spPr>
          <a:prstGeom prst="rect">
            <a:avLst/>
          </a:prstGeom>
        </p:spPr>
        <p:txBody>
          <a:bodyPr/>
          <a:lstStyle/>
          <a:p>
            <a:endParaRPr/>
          </a:p>
        </p:txBody>
      </p:sp>
      <p:sp>
        <p:nvSpPr>
          <p:cNvPr id="2115" name="Shape 2115"/>
          <p:cNvSpPr>
            <a:spLocks noGrp="1"/>
          </p:cNvSpPr>
          <p:nvPr>
            <p:ph type="body" sz="quarter" idx="1"/>
          </p:nvPr>
        </p:nvSpPr>
        <p:spPr>
          <a:prstGeom prst="rect">
            <a:avLst/>
          </a:prstGeom>
        </p:spPr>
        <p:txBody>
          <a:bodyPr/>
          <a:lstStyle/>
          <a:p>
            <a:r>
              <a:t>In this application we can drag icons to targets to perform different actions on them.</a:t>
            </a:r>
          </a:p>
          <a:p>
            <a:endParaRPr/>
          </a:p>
          <a:p>
            <a:r>
              <a:t>The probabilistic version of this interface attempts to guess which action is going to be performed and adjust likelihood accordingly.</a:t>
            </a:r>
          </a:p>
          <a:p>
            <a:endParaRPr/>
          </a:p>
          <a:p>
            <a:r>
              <a:t>Here we adjust the scale of the targets according to likelihood, while adjusting opacity of icons.</a:t>
            </a:r>
          </a:p>
          <a:p>
            <a:endParaRPr/>
          </a:p>
          <a:p>
            <a:r>
              <a:t>This shows off another feature we have, which is that we can configure which feedback techniques to apply to which interactors by wrapping feedback into a meta-feedback object which changes what feedback to use based on interactor id, context, etc.</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xx add a summary slide for previous section of talk and think about talking through examples of web based systems. </a:t>
            </a:r>
            <a:endParaRPr lang="en-US" dirty="0"/>
          </a:p>
        </p:txBody>
      </p:sp>
      <p:sp>
        <p:nvSpPr>
          <p:cNvPr id="4" name="Slide Number Placeholder 3"/>
          <p:cNvSpPr>
            <a:spLocks noGrp="1"/>
          </p:cNvSpPr>
          <p:nvPr>
            <p:ph type="sldNum" sz="quarter" idx="10"/>
          </p:nvPr>
        </p:nvSpPr>
        <p:spPr/>
        <p:txBody>
          <a:bodyPr/>
          <a:lstStyle/>
          <a:p>
            <a:fld id="{82DB8AF9-6447-514E-892A-F928A27D0324}" type="slidenum">
              <a:rPr lang="en-US" smtClean="0"/>
              <a:t>34</a:t>
            </a:fld>
            <a:endParaRPr lang="en-US"/>
          </a:p>
        </p:txBody>
      </p:sp>
    </p:spTree>
    <p:extLst>
      <p:ext uri="{BB962C8B-B14F-4D97-AF65-F5344CB8AC3E}">
        <p14:creationId xmlns:p14="http://schemas.microsoft.com/office/powerpoint/2010/main" val="1758988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Main research result of this work is question ordering on a new test point—we focus on the application to personalized energy estimates, but there are other problems it can be used for too.</a:t>
            </a:r>
          </a:p>
          <a:p>
            <a:r>
              <a:rPr lang="en-US" dirty="0" smtClean="0"/>
              <a:t>Feature</a:t>
            </a:r>
            <a:r>
              <a:rPr lang="en-US" baseline="0" dirty="0" smtClean="0"/>
              <a:t> cost relates to how likely a person is to answer a question—could be difficulty of answering, but could also be how willing a person is to disclose information (e.g., less willing to give sensitive information like SSN or home address, even if it’s easy to answer) / cost of answering (in the medical test setting)</a:t>
            </a:r>
            <a:endParaRPr lang="en-US" dirty="0"/>
          </a:p>
        </p:txBody>
      </p:sp>
      <p:sp>
        <p:nvSpPr>
          <p:cNvPr id="4" name="Slide Number Placeholder 3"/>
          <p:cNvSpPr>
            <a:spLocks noGrp="1"/>
          </p:cNvSpPr>
          <p:nvPr>
            <p:ph type="sldNum" sz="quarter" idx="10"/>
          </p:nvPr>
        </p:nvSpPr>
        <p:spPr/>
        <p:txBody>
          <a:bodyPr/>
          <a:lstStyle/>
          <a:p>
            <a:fld id="{13163E56-B2CD-49B4-A9C9-11AD122336C2}" type="slidenum">
              <a:rPr lang="en-US" smtClean="0"/>
              <a:t>35</a:t>
            </a:fld>
            <a:endParaRPr lang="en-US"/>
          </a:p>
        </p:txBody>
      </p:sp>
    </p:spTree>
    <p:extLst>
      <p:ext uri="{BB962C8B-B14F-4D97-AF65-F5344CB8AC3E}">
        <p14:creationId xmlns:p14="http://schemas.microsoft.com/office/powerpoint/2010/main" val="7012797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Multi-stage area probability sampling:</a:t>
            </a:r>
          </a:p>
          <a:p>
            <a:pPr marL="228600" indent="-228600">
              <a:buAutoNum type="arabicPeriod"/>
            </a:pPr>
            <a:r>
              <a:rPr lang="en-US" baseline="0" dirty="0" smtClean="0"/>
              <a:t>Divide U.S. into geographic domains (29 in 2009) [states and groups of states]</a:t>
            </a:r>
          </a:p>
          <a:p>
            <a:pPr marL="228600" indent="-228600">
              <a:buAutoNum type="arabicPeriod"/>
            </a:pPr>
            <a:r>
              <a:rPr lang="en-US" baseline="0" dirty="0" smtClean="0"/>
              <a:t>Randomly choose counties (primary sampling units)</a:t>
            </a:r>
          </a:p>
          <a:p>
            <a:pPr marL="228600" indent="-228600">
              <a:buAutoNum type="arabicPeriod"/>
            </a:pPr>
            <a:r>
              <a:rPr lang="en-US" baseline="0" dirty="0" smtClean="0"/>
              <a:t>Subdivide counties into Census blocks—segments</a:t>
            </a:r>
          </a:p>
          <a:p>
            <a:pPr marL="228600" indent="-228600">
              <a:buAutoNum type="arabicPeriod"/>
            </a:pPr>
            <a:r>
              <a:rPr lang="en-US" baseline="0" dirty="0" smtClean="0"/>
              <a:t>Randomly draw a sample of segments from the selected counties</a:t>
            </a:r>
          </a:p>
          <a:p>
            <a:pPr marL="228600" indent="-228600">
              <a:buAutoNum type="arabicPeriod"/>
            </a:pPr>
            <a:r>
              <a:rPr lang="en-US" baseline="0" dirty="0" smtClean="0"/>
              <a:t>Create sample frame (list of housing units to be surveyed) from combination of Delivery Sequence File (list of all addresses in U.S.) and field listing (for P.O. boxes, etc.)</a:t>
            </a:r>
          </a:p>
          <a:p>
            <a:pPr marL="228600" indent="-228600">
              <a:buAutoNum type="arabicPeriod"/>
            </a:pPr>
            <a:r>
              <a:rPr lang="en-US" baseline="0" dirty="0" smtClean="0"/>
              <a:t>Randomly select final sample of housing units from the list of housing units (sampling frame)</a:t>
            </a:r>
          </a:p>
          <a:p>
            <a:pPr marL="228600" indent="-228600">
              <a:buAutoNum type="arabicPeriod"/>
            </a:pPr>
            <a:endParaRPr lang="en-US" baseline="0" dirty="0" smtClean="0"/>
          </a:p>
          <a:p>
            <a:pPr marL="0" indent="0">
              <a:buNone/>
            </a:pPr>
            <a:r>
              <a:rPr lang="en-US" baseline="0" dirty="0" smtClean="0"/>
              <a:t>Of the 18,856 households sampled, ~15,300 were eligible (primary residences occupied in 2009)</a:t>
            </a:r>
          </a:p>
          <a:p>
            <a:pPr marL="0" indent="0">
              <a:buNone/>
            </a:pPr>
            <a:r>
              <a:rPr lang="en-US" baseline="0" dirty="0" smtClean="0"/>
              <a:t>Nearly all the responses were complete</a:t>
            </a:r>
          </a:p>
        </p:txBody>
      </p:sp>
      <p:sp>
        <p:nvSpPr>
          <p:cNvPr id="4" name="Slide Number Placeholder 3"/>
          <p:cNvSpPr>
            <a:spLocks noGrp="1"/>
          </p:cNvSpPr>
          <p:nvPr>
            <p:ph type="sldNum" sz="quarter" idx="10"/>
          </p:nvPr>
        </p:nvSpPr>
        <p:spPr/>
        <p:txBody>
          <a:bodyPr/>
          <a:lstStyle/>
          <a:p>
            <a:fld id="{13163E56-B2CD-49B4-A9C9-11AD122336C2}" type="slidenum">
              <a:rPr lang="en-US" smtClean="0"/>
              <a:t>36</a:t>
            </a:fld>
            <a:endParaRPr lang="en-US"/>
          </a:p>
        </p:txBody>
      </p:sp>
    </p:spTree>
    <p:extLst>
      <p:ext uri="{BB962C8B-B14F-4D97-AF65-F5344CB8AC3E}">
        <p14:creationId xmlns:p14="http://schemas.microsoft.com/office/powerpoint/2010/main" val="7333645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DB8AF9-6447-514E-892A-F928A27D0324}" type="slidenum">
              <a:rPr lang="en-US" smtClean="0"/>
              <a:t>4</a:t>
            </a:fld>
            <a:endParaRPr lang="en-US"/>
          </a:p>
        </p:txBody>
      </p:sp>
    </p:spTree>
    <p:extLst>
      <p:ext uri="{BB962C8B-B14F-4D97-AF65-F5344CB8AC3E}">
        <p14:creationId xmlns:p14="http://schemas.microsoft.com/office/powerpoint/2010/main" val="81544710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Computer-assisted personal interview (CAPI)</a:t>
            </a:r>
          </a:p>
          <a:p>
            <a:endParaRPr lang="en-US" dirty="0" smtClean="0"/>
          </a:p>
          <a:p>
            <a:r>
              <a:rPr lang="en-US" dirty="0" smtClean="0"/>
              <a:t>Hot-deck imputation = fill in unknown variable</a:t>
            </a:r>
            <a:r>
              <a:rPr lang="en-US" baseline="0" dirty="0" smtClean="0"/>
              <a:t> with value from a ‘similar’ unit</a:t>
            </a:r>
            <a:endParaRPr lang="en-US" dirty="0"/>
          </a:p>
        </p:txBody>
      </p:sp>
      <p:sp>
        <p:nvSpPr>
          <p:cNvPr id="4" name="Slide Number Placeholder 3"/>
          <p:cNvSpPr>
            <a:spLocks noGrp="1"/>
          </p:cNvSpPr>
          <p:nvPr>
            <p:ph type="sldNum" sz="quarter" idx="10"/>
          </p:nvPr>
        </p:nvSpPr>
        <p:spPr/>
        <p:txBody>
          <a:bodyPr/>
          <a:lstStyle/>
          <a:p>
            <a:fld id="{13163E56-B2CD-49B4-A9C9-11AD122336C2}" type="slidenum">
              <a:rPr lang="en-US" smtClean="0"/>
              <a:t>37</a:t>
            </a:fld>
            <a:endParaRPr lang="en-US"/>
          </a:p>
        </p:txBody>
      </p:sp>
    </p:spTree>
    <p:extLst>
      <p:ext uri="{BB962C8B-B14F-4D97-AF65-F5344CB8AC3E}">
        <p14:creationId xmlns:p14="http://schemas.microsoft.com/office/powerpoint/2010/main" val="18475804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Households provide sample energy bills, but they’re not used for household energy consumption. The Energy Supplier Survey gets consumption information from the suppliers.</a:t>
            </a:r>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ESS had online forms, structured spreadsheet, paper forms by mail</a:t>
            </a:r>
            <a:endParaRPr lang="en-US" dirty="0" smtClean="0"/>
          </a:p>
          <a:p>
            <a:endParaRPr lang="en-US" dirty="0" smtClean="0"/>
          </a:p>
          <a:p>
            <a:r>
              <a:rPr lang="en-US" dirty="0" smtClean="0"/>
              <a:t>Bulk fuel suppliers gave info by</a:t>
            </a:r>
            <a:r>
              <a:rPr lang="en-US" baseline="0" dirty="0" smtClean="0"/>
              <a:t> delivery</a:t>
            </a:r>
            <a:endParaRPr lang="en-US" dirty="0"/>
          </a:p>
        </p:txBody>
      </p:sp>
      <p:sp>
        <p:nvSpPr>
          <p:cNvPr id="4" name="Slide Number Placeholder 3"/>
          <p:cNvSpPr>
            <a:spLocks noGrp="1"/>
          </p:cNvSpPr>
          <p:nvPr>
            <p:ph type="sldNum" sz="quarter" idx="10"/>
          </p:nvPr>
        </p:nvSpPr>
        <p:spPr/>
        <p:txBody>
          <a:bodyPr/>
          <a:lstStyle/>
          <a:p>
            <a:fld id="{13163E56-B2CD-49B4-A9C9-11AD122336C2}" type="slidenum">
              <a:rPr lang="en-US" smtClean="0"/>
              <a:t>38</a:t>
            </a:fld>
            <a:endParaRPr lang="en-US"/>
          </a:p>
        </p:txBody>
      </p:sp>
    </p:spTree>
    <p:extLst>
      <p:ext uri="{BB962C8B-B14F-4D97-AF65-F5344CB8AC3E}">
        <p14:creationId xmlns:p14="http://schemas.microsoft.com/office/powerpoint/2010/main" val="15105122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Big jump</a:t>
            </a:r>
            <a:r>
              <a:rPr lang="en-US" baseline="0" dirty="0" smtClean="0"/>
              <a:t> from 4 to 5—costs&lt;5 can be answered from the comfort of your current home. Costs 5+ require a site visit to the apartment.</a:t>
            </a:r>
            <a:endParaRPr lang="en-US" dirty="0" smtClean="0"/>
          </a:p>
          <a:p>
            <a:endParaRPr lang="en-US" dirty="0" smtClean="0"/>
          </a:p>
          <a:p>
            <a:r>
              <a:rPr lang="en-US" dirty="0" smtClean="0"/>
              <a:t>Not always easy to assign cost to features—depends on the exact home/listing. E.g., if a listing had pictures of the kitchen, a</a:t>
            </a:r>
            <a:r>
              <a:rPr lang="en-US" baseline="0" dirty="0" smtClean="0"/>
              <a:t> user could see the door arrangement of the refrigerator (cost 3). If there were no pictures, then that would be an easily-visible feature (cost 5).</a:t>
            </a:r>
          </a:p>
        </p:txBody>
      </p:sp>
      <p:sp>
        <p:nvSpPr>
          <p:cNvPr id="4" name="Slide Number Placeholder 3"/>
          <p:cNvSpPr>
            <a:spLocks noGrp="1"/>
          </p:cNvSpPr>
          <p:nvPr>
            <p:ph type="sldNum" sz="quarter" idx="10"/>
          </p:nvPr>
        </p:nvSpPr>
        <p:spPr/>
        <p:txBody>
          <a:bodyPr/>
          <a:lstStyle/>
          <a:p>
            <a:fld id="{13163E56-B2CD-49B4-A9C9-11AD122336C2}" type="slidenum">
              <a:rPr lang="en-US" smtClean="0"/>
              <a:t>39</a:t>
            </a:fld>
            <a:endParaRPr lang="en-US"/>
          </a:p>
        </p:txBody>
      </p:sp>
    </p:spTree>
    <p:extLst>
      <p:ext uri="{BB962C8B-B14F-4D97-AF65-F5344CB8AC3E}">
        <p14:creationId xmlns:p14="http://schemas.microsoft.com/office/powerpoint/2010/main" val="47671710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Free = cost 0</a:t>
            </a:r>
          </a:p>
          <a:p>
            <a:endParaRPr lang="en-US" dirty="0" smtClean="0"/>
          </a:p>
          <a:p>
            <a:r>
              <a:rPr lang="en-US" dirty="0" smtClean="0"/>
              <a:t>Rent Jungle</a:t>
            </a:r>
            <a:r>
              <a:rPr lang="en-US" baseline="0" dirty="0" smtClean="0"/>
              <a:t> is an online rental search engine that crawls the web for internet listings—they end up getting ~90% of all rentals listed online, which is ~80% of all rentals.</a:t>
            </a:r>
            <a:endParaRPr lang="en-US" dirty="0" smtClean="0"/>
          </a:p>
          <a:p>
            <a:endParaRPr lang="en-US" dirty="0" smtClean="0"/>
          </a:p>
          <a:p>
            <a:r>
              <a:rPr lang="en-US" dirty="0" smtClean="0"/>
              <a:t>Geographic features are things like</a:t>
            </a:r>
          </a:p>
          <a:p>
            <a:pPr marL="171450" indent="-171450">
              <a:buFontTx/>
              <a:buChar char="-"/>
            </a:pPr>
            <a:r>
              <a:rPr lang="en-US" dirty="0" smtClean="0"/>
              <a:t>Heating degree</a:t>
            </a:r>
            <a:r>
              <a:rPr lang="en-US" baseline="0" dirty="0" smtClean="0"/>
              <a:t> days</a:t>
            </a:r>
          </a:p>
          <a:p>
            <a:pPr marL="171450" indent="-171450">
              <a:buFontTx/>
              <a:buChar char="-"/>
            </a:pPr>
            <a:r>
              <a:rPr lang="en-US" baseline="0" dirty="0" smtClean="0"/>
              <a:t>Cooling degree days</a:t>
            </a:r>
          </a:p>
          <a:p>
            <a:pPr marL="171450" indent="-171450">
              <a:buFontTx/>
              <a:buChar char="-"/>
            </a:pPr>
            <a:r>
              <a:rPr lang="en-US" baseline="0" dirty="0" smtClean="0"/>
              <a:t>Climate zone</a:t>
            </a:r>
          </a:p>
          <a:p>
            <a:pPr marL="171450" indent="-171450">
              <a:buFontTx/>
              <a:buChar char="-"/>
            </a:pPr>
            <a:r>
              <a:rPr lang="en-US" baseline="0" dirty="0" smtClean="0"/>
              <a:t>Urban/rural</a:t>
            </a:r>
            <a:endParaRPr lang="en-US" dirty="0"/>
          </a:p>
        </p:txBody>
      </p:sp>
      <p:sp>
        <p:nvSpPr>
          <p:cNvPr id="4" name="Slide Number Placeholder 3"/>
          <p:cNvSpPr>
            <a:spLocks noGrp="1"/>
          </p:cNvSpPr>
          <p:nvPr>
            <p:ph type="sldNum" sz="quarter" idx="10"/>
          </p:nvPr>
        </p:nvSpPr>
        <p:spPr/>
        <p:txBody>
          <a:bodyPr/>
          <a:lstStyle/>
          <a:p>
            <a:fld id="{13163E56-B2CD-49B4-A9C9-11AD122336C2}" type="slidenum">
              <a:rPr lang="en-US" smtClean="0"/>
              <a:t>40</a:t>
            </a:fld>
            <a:endParaRPr lang="en-US"/>
          </a:p>
        </p:txBody>
      </p:sp>
    </p:spTree>
    <p:extLst>
      <p:ext uri="{BB962C8B-B14F-4D97-AF65-F5344CB8AC3E}">
        <p14:creationId xmlns:p14="http://schemas.microsoft.com/office/powerpoint/2010/main" val="177122113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used separate regression models for prediction</a:t>
            </a:r>
            <a:r>
              <a:rPr lang="en-US" baseline="0" dirty="0" smtClean="0"/>
              <a:t> of electricity and natural gas consumption.</a:t>
            </a:r>
            <a:endParaRPr lang="en-US" dirty="0" smtClean="0"/>
          </a:p>
          <a:p>
            <a:endParaRPr lang="en-US" dirty="0" smtClean="0"/>
          </a:p>
          <a:p>
            <a:r>
              <a:rPr lang="en-US" dirty="0" smtClean="0"/>
              <a:t>Confidence intervals from repeating 50x</a:t>
            </a:r>
          </a:p>
          <a:p>
            <a:endParaRPr lang="en-US" dirty="0" smtClean="0"/>
          </a:p>
          <a:p>
            <a:r>
              <a:rPr lang="en-US" dirty="0" smtClean="0"/>
              <a:t>Clearly we can do v well if we use all 460 features.</a:t>
            </a:r>
          </a:p>
          <a:p>
            <a:r>
              <a:rPr lang="en-US" dirty="0" smtClean="0"/>
              <a:t>…but how can we leverage a</a:t>
            </a:r>
            <a:r>
              <a:rPr lang="en-US" baseline="0" dirty="0" smtClean="0"/>
              <a:t> reasonable number of higher-cost features to make good predictions. How many extra high-cost features are needed in practice?</a:t>
            </a:r>
          </a:p>
        </p:txBody>
      </p:sp>
      <p:sp>
        <p:nvSpPr>
          <p:cNvPr id="4" name="Slide Number Placeholder 3"/>
          <p:cNvSpPr>
            <a:spLocks noGrp="1"/>
          </p:cNvSpPr>
          <p:nvPr>
            <p:ph type="sldNum" sz="quarter" idx="10"/>
          </p:nvPr>
        </p:nvSpPr>
        <p:spPr/>
        <p:txBody>
          <a:bodyPr/>
          <a:lstStyle/>
          <a:p>
            <a:fld id="{13163E56-B2CD-49B4-A9C9-11AD122336C2}" type="slidenum">
              <a:rPr lang="en-US" smtClean="0"/>
              <a:t>41</a:t>
            </a:fld>
            <a:endParaRPr lang="en-US"/>
          </a:p>
        </p:txBody>
      </p:sp>
    </p:spTree>
    <p:extLst>
      <p:ext uri="{BB962C8B-B14F-4D97-AF65-F5344CB8AC3E}">
        <p14:creationId xmlns:p14="http://schemas.microsoft.com/office/powerpoint/2010/main" val="3374789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EB4CD04-E626-4921-A73F-764AAEE2D457}" type="slidenum">
              <a:rPr lang="en-US" smtClean="0"/>
              <a:t>43</a:t>
            </a:fld>
            <a:endParaRPr lang="en-US"/>
          </a:p>
        </p:txBody>
      </p:sp>
    </p:spTree>
    <p:extLst>
      <p:ext uri="{BB962C8B-B14F-4D97-AF65-F5344CB8AC3E}">
        <p14:creationId xmlns:p14="http://schemas.microsoft.com/office/powerpoint/2010/main" val="73378467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Households can have 1-4 people</a:t>
            </a:r>
          </a:p>
          <a:p>
            <a:r>
              <a:rPr lang="en-US" dirty="0" smtClean="0"/>
              <a:t>Water heater size can be small (one drop), medium (two drops), or large (three drops).</a:t>
            </a:r>
          </a:p>
          <a:p>
            <a:r>
              <a:rPr lang="en-US" dirty="0" smtClean="0"/>
              <a:t>Heating</a:t>
            </a:r>
            <a:r>
              <a:rPr lang="en-US" baseline="0" dirty="0" smtClean="0"/>
              <a:t> system can be relatively new (modern furnace), kind of old (wood stove), or ancient (hypocaust).</a:t>
            </a:r>
            <a:endParaRPr lang="en-US" dirty="0"/>
          </a:p>
        </p:txBody>
      </p:sp>
      <p:sp>
        <p:nvSpPr>
          <p:cNvPr id="4" name="Slide Number Placeholder 3"/>
          <p:cNvSpPr>
            <a:spLocks noGrp="1"/>
          </p:cNvSpPr>
          <p:nvPr>
            <p:ph type="sldNum" sz="quarter" idx="10"/>
          </p:nvPr>
        </p:nvSpPr>
        <p:spPr/>
        <p:txBody>
          <a:bodyPr/>
          <a:lstStyle/>
          <a:p>
            <a:fld id="{FEB4CD04-E626-4921-A73F-764AAEE2D457}" type="slidenum">
              <a:rPr lang="en-US" smtClean="0"/>
              <a:t>44</a:t>
            </a:fld>
            <a:endParaRPr lang="en-US"/>
          </a:p>
        </p:txBody>
      </p:sp>
    </p:spTree>
    <p:extLst>
      <p:ext uri="{BB962C8B-B14F-4D97-AF65-F5344CB8AC3E}">
        <p14:creationId xmlns:p14="http://schemas.microsoft.com/office/powerpoint/2010/main" val="82877336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EB4CD04-E626-4921-A73F-764AAEE2D457}" type="slidenum">
              <a:rPr lang="en-US" smtClean="0"/>
              <a:t>45</a:t>
            </a:fld>
            <a:endParaRPr lang="en-US"/>
          </a:p>
        </p:txBody>
      </p:sp>
    </p:spTree>
    <p:extLst>
      <p:ext uri="{BB962C8B-B14F-4D97-AF65-F5344CB8AC3E}">
        <p14:creationId xmlns:p14="http://schemas.microsoft.com/office/powerpoint/2010/main" val="195304108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EB4CD04-E626-4921-A73F-764AAEE2D457}" type="slidenum">
              <a:rPr lang="en-US" smtClean="0"/>
              <a:t>46</a:t>
            </a:fld>
            <a:endParaRPr lang="en-US"/>
          </a:p>
        </p:txBody>
      </p:sp>
    </p:spTree>
    <p:extLst>
      <p:ext uri="{BB962C8B-B14F-4D97-AF65-F5344CB8AC3E}">
        <p14:creationId xmlns:p14="http://schemas.microsoft.com/office/powerpoint/2010/main" val="175221907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EB4CD04-E626-4921-A73F-764AAEE2D457}" type="slidenum">
              <a:rPr lang="en-US" smtClean="0"/>
              <a:t>47</a:t>
            </a:fld>
            <a:endParaRPr lang="en-US"/>
          </a:p>
        </p:txBody>
      </p:sp>
    </p:spTree>
    <p:extLst>
      <p:ext uri="{BB962C8B-B14F-4D97-AF65-F5344CB8AC3E}">
        <p14:creationId xmlns:p14="http://schemas.microsoft.com/office/powerpoint/2010/main" val="21344180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 does a system know I am </a:t>
            </a:r>
            <a:r>
              <a:rPr lang="en-US" i="1" dirty="0" smtClean="0"/>
              <a:t>addressing </a:t>
            </a:r>
            <a:r>
              <a:rPr lang="en-US" dirty="0" smtClean="0"/>
              <a:t>it?</a:t>
            </a:r>
          </a:p>
          <a:p>
            <a:r>
              <a:rPr lang="en-US" dirty="0" smtClean="0"/>
              <a:t>How do I know a system is </a:t>
            </a:r>
            <a:r>
              <a:rPr lang="en-US" i="1" dirty="0" smtClean="0"/>
              <a:t>attending </a:t>
            </a:r>
            <a:r>
              <a:rPr lang="en-US" dirty="0" smtClean="0"/>
              <a:t>to me?</a:t>
            </a:r>
          </a:p>
          <a:p>
            <a:r>
              <a:rPr lang="en-US" dirty="0" smtClean="0"/>
              <a:t>When I issue a command/</a:t>
            </a:r>
            <a:r>
              <a:rPr lang="en-US" i="1" dirty="0" smtClean="0"/>
              <a:t>action</a:t>
            </a:r>
            <a:r>
              <a:rPr lang="en-US" dirty="0" smtClean="0"/>
              <a:t>, how does the system know what it relates to?</a:t>
            </a:r>
          </a:p>
          <a:p>
            <a:r>
              <a:rPr lang="en-US" dirty="0" smtClean="0"/>
              <a:t>How do I know that the system correctly </a:t>
            </a:r>
            <a:r>
              <a:rPr lang="en-US" i="1" dirty="0" smtClean="0"/>
              <a:t>understands </a:t>
            </a:r>
            <a:r>
              <a:rPr lang="en-US" dirty="0" smtClean="0"/>
              <a:t>my command and correctly executes my intended action?</a:t>
            </a:r>
          </a:p>
          <a:p>
            <a:endParaRPr lang="en-US" dirty="0" smtClean="0"/>
          </a:p>
          <a:p>
            <a:r>
              <a:rPr lang="en-US" b="1" dirty="0" smtClean="0"/>
              <a:t>What </a:t>
            </a:r>
            <a:r>
              <a:rPr lang="en-US" dirty="0" smtClean="0"/>
              <a:t>did the system do?</a:t>
            </a:r>
            <a:endParaRPr lang="en-US" b="1" dirty="0" smtClean="0"/>
          </a:p>
          <a:p>
            <a:r>
              <a:rPr lang="en-US" b="1" dirty="0" smtClean="0"/>
              <a:t>What </a:t>
            </a:r>
            <a:r>
              <a:rPr lang="en-US" dirty="0" smtClean="0"/>
              <a:t>if I do W, what will the system do? </a:t>
            </a:r>
          </a:p>
          <a:p>
            <a:r>
              <a:rPr lang="en-US" b="1" dirty="0" smtClean="0"/>
              <a:t>Why </a:t>
            </a:r>
            <a:r>
              <a:rPr lang="en-US" dirty="0" smtClean="0"/>
              <a:t>did the system do X?</a:t>
            </a:r>
          </a:p>
          <a:p>
            <a:r>
              <a:rPr lang="en-US" b="1" dirty="0" smtClean="0"/>
              <a:t>Why </a:t>
            </a:r>
            <a:r>
              <a:rPr lang="en-US" dirty="0" smtClean="0"/>
              <a:t>did the system </a:t>
            </a:r>
            <a:r>
              <a:rPr lang="en-US" b="1" dirty="0" smtClean="0"/>
              <a:t>not </a:t>
            </a:r>
            <a:r>
              <a:rPr lang="en-US" dirty="0" smtClean="0"/>
              <a:t>do Y</a:t>
            </a:r>
          </a:p>
          <a:p>
            <a:r>
              <a:rPr lang="en-US" b="1" dirty="0" smtClean="0"/>
              <a:t>How </a:t>
            </a:r>
            <a:r>
              <a:rPr lang="en-US" dirty="0" smtClean="0"/>
              <a:t>do I get the system to do Z? </a:t>
            </a:r>
            <a:endParaRPr lang="en-US" dirty="0" smtClean="0">
              <a:effectLst/>
            </a:endParaRPr>
          </a:p>
          <a:p>
            <a:endParaRPr lang="en-US" dirty="0" smtClean="0"/>
          </a:p>
          <a:p>
            <a:endParaRPr lang="en-US" dirty="0"/>
          </a:p>
        </p:txBody>
      </p:sp>
      <p:sp>
        <p:nvSpPr>
          <p:cNvPr id="4" name="Slide Number Placeholder 3"/>
          <p:cNvSpPr>
            <a:spLocks noGrp="1"/>
          </p:cNvSpPr>
          <p:nvPr>
            <p:ph type="sldNum" sz="quarter" idx="10"/>
          </p:nvPr>
        </p:nvSpPr>
        <p:spPr/>
        <p:txBody>
          <a:bodyPr/>
          <a:lstStyle/>
          <a:p>
            <a:fld id="{82DB8AF9-6447-514E-892A-F928A27D0324}" type="slidenum">
              <a:rPr lang="en-US" smtClean="0"/>
              <a:t>5</a:t>
            </a:fld>
            <a:endParaRPr lang="en-US"/>
          </a:p>
        </p:txBody>
      </p:sp>
    </p:spTree>
    <p:extLst>
      <p:ext uri="{BB962C8B-B14F-4D97-AF65-F5344CB8AC3E}">
        <p14:creationId xmlns:p14="http://schemas.microsoft.com/office/powerpoint/2010/main" val="113024995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Pink = imputed</a:t>
            </a:r>
          </a:p>
          <a:p>
            <a:endParaRPr lang="en-US" dirty="0" smtClean="0"/>
          </a:p>
          <a:p>
            <a:r>
              <a:rPr lang="en-US" dirty="0" smtClean="0"/>
              <a:t>3 household members</a:t>
            </a:r>
          </a:p>
          <a:p>
            <a:r>
              <a:rPr lang="en-US" dirty="0" smtClean="0"/>
              <a:t>Medium-sized water heater</a:t>
            </a:r>
          </a:p>
          <a:p>
            <a:r>
              <a:rPr lang="en-US" dirty="0" smtClean="0"/>
              <a:t>New heating system (age &lt;2 years)</a:t>
            </a:r>
            <a:endParaRPr lang="en-US" dirty="0"/>
          </a:p>
        </p:txBody>
      </p:sp>
      <p:sp>
        <p:nvSpPr>
          <p:cNvPr id="4" name="Slide Number Placeholder 3"/>
          <p:cNvSpPr>
            <a:spLocks noGrp="1"/>
          </p:cNvSpPr>
          <p:nvPr>
            <p:ph type="sldNum" sz="quarter" idx="10"/>
          </p:nvPr>
        </p:nvSpPr>
        <p:spPr/>
        <p:txBody>
          <a:bodyPr/>
          <a:lstStyle/>
          <a:p>
            <a:fld id="{FEB4CD04-E626-4921-A73F-764AAEE2D457}" type="slidenum">
              <a:rPr lang="en-US" smtClean="0"/>
              <a:t>48</a:t>
            </a:fld>
            <a:endParaRPr lang="en-US"/>
          </a:p>
        </p:txBody>
      </p:sp>
    </p:spTree>
    <p:extLst>
      <p:ext uri="{BB962C8B-B14F-4D97-AF65-F5344CB8AC3E}">
        <p14:creationId xmlns:p14="http://schemas.microsoft.com/office/powerpoint/2010/main" val="159372236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90% prediction</a:t>
            </a:r>
            <a:r>
              <a:rPr lang="en-US" baseline="0" dirty="0" smtClean="0"/>
              <a:t> interval</a:t>
            </a:r>
            <a:endParaRPr lang="en-US" dirty="0"/>
          </a:p>
        </p:txBody>
      </p:sp>
      <p:sp>
        <p:nvSpPr>
          <p:cNvPr id="4" name="Slide Number Placeholder 3"/>
          <p:cNvSpPr>
            <a:spLocks noGrp="1"/>
          </p:cNvSpPr>
          <p:nvPr>
            <p:ph type="sldNum" sz="quarter" idx="10"/>
          </p:nvPr>
        </p:nvSpPr>
        <p:spPr/>
        <p:txBody>
          <a:bodyPr/>
          <a:lstStyle/>
          <a:p>
            <a:fld id="{FEB4CD04-E626-4921-A73F-764AAEE2D457}" type="slidenum">
              <a:rPr lang="en-US" smtClean="0"/>
              <a:t>49</a:t>
            </a:fld>
            <a:endParaRPr lang="en-US"/>
          </a:p>
        </p:txBody>
      </p:sp>
    </p:spTree>
    <p:extLst>
      <p:ext uri="{BB962C8B-B14F-4D97-AF65-F5344CB8AC3E}">
        <p14:creationId xmlns:p14="http://schemas.microsoft.com/office/powerpoint/2010/main" val="173172192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Use dynamic question ordering process to</a:t>
            </a:r>
            <a:r>
              <a:rPr lang="en-US" baseline="0" dirty="0" smtClean="0"/>
              <a:t> choose best feature to ask for next.</a:t>
            </a:r>
            <a:endParaRPr lang="en-US" dirty="0"/>
          </a:p>
        </p:txBody>
      </p:sp>
      <p:sp>
        <p:nvSpPr>
          <p:cNvPr id="4" name="Slide Number Placeholder 3"/>
          <p:cNvSpPr>
            <a:spLocks noGrp="1"/>
          </p:cNvSpPr>
          <p:nvPr>
            <p:ph type="sldNum" sz="quarter" idx="10"/>
          </p:nvPr>
        </p:nvSpPr>
        <p:spPr/>
        <p:txBody>
          <a:bodyPr/>
          <a:lstStyle/>
          <a:p>
            <a:fld id="{FEB4CD04-E626-4921-A73F-764AAEE2D457}" type="slidenum">
              <a:rPr lang="en-US" smtClean="0"/>
              <a:t>50</a:t>
            </a:fld>
            <a:endParaRPr lang="en-US"/>
          </a:p>
        </p:txBody>
      </p:sp>
    </p:spTree>
    <p:extLst>
      <p:ext uri="{BB962C8B-B14F-4D97-AF65-F5344CB8AC3E}">
        <p14:creationId xmlns:p14="http://schemas.microsoft.com/office/powerpoint/2010/main" val="205428628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Recall prediction interval width W depends both on feature values in z and on feature error in delta.</a:t>
            </a:r>
          </a:p>
          <a:p>
            <a:endParaRPr lang="en-US" dirty="0" smtClean="0"/>
          </a:p>
          <a:p>
            <a:r>
              <a:rPr lang="en-US" dirty="0" smtClean="0"/>
              <a:t>To calculate the expected prediction interval width for the f-</a:t>
            </a:r>
            <a:r>
              <a:rPr lang="en-US" dirty="0" err="1" smtClean="0"/>
              <a:t>th</a:t>
            </a:r>
            <a:r>
              <a:rPr lang="en-US" baseline="0" dirty="0" smtClean="0"/>
              <a:t> feature, cycle through all values a feature can take on and taking a weighted average of the W values—set f-</a:t>
            </a:r>
            <a:r>
              <a:rPr lang="en-US" baseline="0" dirty="0" err="1" smtClean="0"/>
              <a:t>th</a:t>
            </a:r>
            <a:r>
              <a:rPr lang="en-US" baseline="0" dirty="0" smtClean="0"/>
              <a:t> feature to value r and f-</a:t>
            </a:r>
            <a:r>
              <a:rPr lang="en-US" baseline="0" dirty="0" err="1" smtClean="0"/>
              <a:t>th</a:t>
            </a:r>
            <a:r>
              <a:rPr lang="en-US" baseline="0" dirty="0" smtClean="0"/>
              <a:t> uncertainty to 0.</a:t>
            </a:r>
            <a:endParaRPr lang="en-US" dirty="0"/>
          </a:p>
        </p:txBody>
      </p:sp>
      <p:sp>
        <p:nvSpPr>
          <p:cNvPr id="4" name="Slide Number Placeholder 3"/>
          <p:cNvSpPr>
            <a:spLocks noGrp="1"/>
          </p:cNvSpPr>
          <p:nvPr>
            <p:ph type="sldNum" sz="quarter" idx="10"/>
          </p:nvPr>
        </p:nvSpPr>
        <p:spPr/>
        <p:txBody>
          <a:bodyPr/>
          <a:lstStyle/>
          <a:p>
            <a:fld id="{FEB4CD04-E626-4921-A73F-764AAEE2D457}" type="slidenum">
              <a:rPr lang="en-US" smtClean="0"/>
              <a:t>51</a:t>
            </a:fld>
            <a:endParaRPr lang="en-US"/>
          </a:p>
        </p:txBody>
      </p:sp>
    </p:spTree>
    <p:extLst>
      <p:ext uri="{BB962C8B-B14F-4D97-AF65-F5344CB8AC3E}">
        <p14:creationId xmlns:p14="http://schemas.microsoft.com/office/powerpoint/2010/main" val="58686393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Recall prediction interval width W depends both on feature values in z and on feature error in delta.</a:t>
            </a:r>
          </a:p>
          <a:p>
            <a:endParaRPr lang="en-US" dirty="0" smtClean="0"/>
          </a:p>
          <a:p>
            <a:r>
              <a:rPr lang="en-US" dirty="0" smtClean="0"/>
              <a:t>To calculate the expected prediction interval width for the f-</a:t>
            </a:r>
            <a:r>
              <a:rPr lang="en-US" dirty="0" err="1" smtClean="0"/>
              <a:t>th</a:t>
            </a:r>
            <a:r>
              <a:rPr lang="en-US" baseline="0" dirty="0" smtClean="0"/>
              <a:t> feature, </a:t>
            </a:r>
            <a:r>
              <a:rPr lang="en-US" baseline="0" smtClean="0"/>
              <a:t>cycle through all </a:t>
            </a:r>
            <a:r>
              <a:rPr lang="en-US" baseline="0" dirty="0" smtClean="0"/>
              <a:t>values a feature can take on and taking a weighted average of the W values—set f-</a:t>
            </a:r>
            <a:r>
              <a:rPr lang="en-US" baseline="0" dirty="0" err="1" smtClean="0"/>
              <a:t>th</a:t>
            </a:r>
            <a:r>
              <a:rPr lang="en-US" baseline="0" dirty="0" smtClean="0"/>
              <a:t> feature to value r and f-</a:t>
            </a:r>
            <a:r>
              <a:rPr lang="en-US" baseline="0" dirty="0" err="1" smtClean="0"/>
              <a:t>th</a:t>
            </a:r>
            <a:r>
              <a:rPr lang="en-US" baseline="0" dirty="0" smtClean="0"/>
              <a:t> uncertainty to 0.</a:t>
            </a:r>
            <a:endParaRPr lang="en-US" dirty="0"/>
          </a:p>
        </p:txBody>
      </p:sp>
      <p:sp>
        <p:nvSpPr>
          <p:cNvPr id="4" name="Slide Number Placeholder 3"/>
          <p:cNvSpPr>
            <a:spLocks noGrp="1"/>
          </p:cNvSpPr>
          <p:nvPr>
            <p:ph type="sldNum" sz="quarter" idx="10"/>
          </p:nvPr>
        </p:nvSpPr>
        <p:spPr/>
        <p:txBody>
          <a:bodyPr/>
          <a:lstStyle/>
          <a:p>
            <a:fld id="{FEB4CD04-E626-4921-A73F-764AAEE2D457}" type="slidenum">
              <a:rPr lang="en-US" smtClean="0"/>
              <a:t>52</a:t>
            </a:fld>
            <a:endParaRPr lang="en-US"/>
          </a:p>
        </p:txBody>
      </p:sp>
    </p:spTree>
    <p:extLst>
      <p:ext uri="{BB962C8B-B14F-4D97-AF65-F5344CB8AC3E}">
        <p14:creationId xmlns:p14="http://schemas.microsoft.com/office/powerpoint/2010/main" val="17702281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1—probably already know</a:t>
            </a:r>
          </a:p>
          <a:p>
            <a:r>
              <a:rPr lang="en-US" dirty="0" smtClean="0"/>
              <a:t>6—requires more effort to</a:t>
            </a:r>
            <a:r>
              <a:rPr lang="en-US" baseline="0" dirty="0" smtClean="0"/>
              <a:t> find out during visit (e.g., going down to basement to look at water heater)</a:t>
            </a:r>
          </a:p>
          <a:p>
            <a:r>
              <a:rPr lang="en-US" baseline="0" dirty="0" smtClean="0"/>
              <a:t>7—requires visit + looking something up: finding model number on heating equipment and looking it up online to see when it was manufactured</a:t>
            </a:r>
          </a:p>
          <a:p>
            <a:endParaRPr lang="en-US" baseline="0" dirty="0" smtClean="0"/>
          </a:p>
          <a:p>
            <a:r>
              <a:rPr lang="en-US" baseline="0" dirty="0" smtClean="0"/>
              <a:t>Even though age of heating equipment would give the (expected) most certain next prediction, it’s not worth it because of its high cost—ask for number of household members.</a:t>
            </a:r>
            <a:endParaRPr lang="en-US" dirty="0"/>
          </a:p>
        </p:txBody>
      </p:sp>
      <p:sp>
        <p:nvSpPr>
          <p:cNvPr id="4" name="Slide Number Placeholder 3"/>
          <p:cNvSpPr>
            <a:spLocks noGrp="1"/>
          </p:cNvSpPr>
          <p:nvPr>
            <p:ph type="sldNum" sz="quarter" idx="10"/>
          </p:nvPr>
        </p:nvSpPr>
        <p:spPr/>
        <p:txBody>
          <a:bodyPr/>
          <a:lstStyle/>
          <a:p>
            <a:fld id="{FEB4CD04-E626-4921-A73F-764AAEE2D457}" type="slidenum">
              <a:rPr lang="en-US" smtClean="0"/>
              <a:t>53</a:t>
            </a:fld>
            <a:endParaRPr lang="en-US"/>
          </a:p>
        </p:txBody>
      </p:sp>
    </p:spTree>
    <p:extLst>
      <p:ext uri="{BB962C8B-B14F-4D97-AF65-F5344CB8AC3E}">
        <p14:creationId xmlns:p14="http://schemas.microsoft.com/office/powerpoint/2010/main" val="143347690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EB4CD04-E626-4921-A73F-764AAEE2D457}" type="slidenum">
              <a:rPr lang="en-US" smtClean="0"/>
              <a:t>54</a:t>
            </a:fld>
            <a:endParaRPr lang="en-US"/>
          </a:p>
        </p:txBody>
      </p:sp>
    </p:spTree>
    <p:extLst>
      <p:ext uri="{BB962C8B-B14F-4D97-AF65-F5344CB8AC3E}">
        <p14:creationId xmlns:p14="http://schemas.microsoft.com/office/powerpoint/2010/main" val="195820548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a:t>
            </a:r>
            <a:r>
              <a:rPr lang="en-US" baseline="0" dirty="0" smtClean="0"/>
              <a:t> we can also use number of occupants in the space for finding the </a:t>
            </a:r>
            <a:r>
              <a:rPr lang="en-US" i="1" baseline="0" dirty="0" smtClean="0"/>
              <a:t>k</a:t>
            </a:r>
            <a:r>
              <a:rPr lang="en-US" i="0" baseline="0" dirty="0" smtClean="0"/>
              <a:t> nearest neighbors.</a:t>
            </a:r>
          </a:p>
          <a:p>
            <a:r>
              <a:rPr lang="en-US" i="0" baseline="0" dirty="0" smtClean="0"/>
              <a:t>Turns out we get the same 5 homes as last time, but it’s possible to get a new set of NNs.</a:t>
            </a:r>
            <a:endParaRPr lang="en-US" dirty="0"/>
          </a:p>
        </p:txBody>
      </p:sp>
      <p:sp>
        <p:nvSpPr>
          <p:cNvPr id="4" name="Slide Number Placeholder 3"/>
          <p:cNvSpPr>
            <a:spLocks noGrp="1"/>
          </p:cNvSpPr>
          <p:nvPr>
            <p:ph type="sldNum" sz="quarter" idx="10"/>
          </p:nvPr>
        </p:nvSpPr>
        <p:spPr/>
        <p:txBody>
          <a:bodyPr/>
          <a:lstStyle/>
          <a:p>
            <a:fld id="{FEB4CD04-E626-4921-A73F-764AAEE2D457}" type="slidenum">
              <a:rPr lang="en-US" smtClean="0"/>
              <a:t>56</a:t>
            </a:fld>
            <a:endParaRPr lang="en-US"/>
          </a:p>
        </p:txBody>
      </p:sp>
    </p:spTree>
    <p:extLst>
      <p:ext uri="{BB962C8B-B14F-4D97-AF65-F5344CB8AC3E}">
        <p14:creationId xmlns:p14="http://schemas.microsoft.com/office/powerpoint/2010/main" val="94473731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EB4CD04-E626-4921-A73F-764AAEE2D457}" type="slidenum">
              <a:rPr lang="en-US" smtClean="0"/>
              <a:t>57</a:t>
            </a:fld>
            <a:endParaRPr lang="en-US"/>
          </a:p>
        </p:txBody>
      </p:sp>
    </p:spTree>
    <p:extLst>
      <p:ext uri="{BB962C8B-B14F-4D97-AF65-F5344CB8AC3E}">
        <p14:creationId xmlns:p14="http://schemas.microsoft.com/office/powerpoint/2010/main" val="141707275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Particularly notable in first 5-15 questions—likely scenario that arises when users do not answer all questions.</a:t>
            </a:r>
          </a:p>
          <a:p>
            <a:endParaRPr lang="en-US" dirty="0" smtClean="0"/>
          </a:p>
          <a:p>
            <a:r>
              <a:rPr lang="en-US" dirty="0" smtClean="0"/>
              <a:t>Narrower prediction interval ==</a:t>
            </a:r>
            <a:r>
              <a:rPr lang="en-US" baseline="0" dirty="0" smtClean="0"/>
              <a:t> more certain prediction</a:t>
            </a:r>
          </a:p>
          <a:p>
            <a:endParaRPr lang="en-US" baseline="0" dirty="0" smtClean="0"/>
          </a:p>
          <a:p>
            <a:r>
              <a:rPr lang="en-US" baseline="0" dirty="0" smtClean="0"/>
              <a:t>DQO results statistically different from baselines at 5% level.</a:t>
            </a:r>
            <a:endParaRPr lang="en-US" dirty="0"/>
          </a:p>
        </p:txBody>
      </p:sp>
      <p:sp>
        <p:nvSpPr>
          <p:cNvPr id="4" name="Slide Number Placeholder 3"/>
          <p:cNvSpPr>
            <a:spLocks noGrp="1"/>
          </p:cNvSpPr>
          <p:nvPr>
            <p:ph type="sldNum" sz="quarter" idx="10"/>
          </p:nvPr>
        </p:nvSpPr>
        <p:spPr/>
        <p:txBody>
          <a:bodyPr/>
          <a:lstStyle/>
          <a:p>
            <a:fld id="{13163E56-B2CD-49B4-A9C9-11AD122336C2}" type="slidenum">
              <a:rPr lang="en-US" smtClean="0"/>
              <a:t>58</a:t>
            </a:fld>
            <a:endParaRPr lang="en-US"/>
          </a:p>
        </p:txBody>
      </p:sp>
    </p:spTree>
    <p:extLst>
      <p:ext uri="{BB962C8B-B14F-4D97-AF65-F5344CB8AC3E}">
        <p14:creationId xmlns:p14="http://schemas.microsoft.com/office/powerpoint/2010/main" val="15013168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Did she fracture any bones in the fall? How long ago did this happen?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If she didn’t fall, How does the system detect falls? </a:t>
            </a:r>
            <a:endParaRPr lang="en-US" dirty="0" smtClean="0">
              <a:effectLst/>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effectLst/>
            </a:endParaRPr>
          </a:p>
          <a:p>
            <a:endParaRPr lang="en-US" dirty="0"/>
          </a:p>
        </p:txBody>
      </p:sp>
      <p:sp>
        <p:nvSpPr>
          <p:cNvPr id="4" name="Slide Number Placeholder 3"/>
          <p:cNvSpPr>
            <a:spLocks noGrp="1"/>
          </p:cNvSpPr>
          <p:nvPr>
            <p:ph type="sldNum" sz="quarter" idx="10"/>
          </p:nvPr>
        </p:nvSpPr>
        <p:spPr/>
        <p:txBody>
          <a:bodyPr/>
          <a:lstStyle/>
          <a:p>
            <a:fld id="{82DB8AF9-6447-514E-892A-F928A27D0324}" type="slidenum">
              <a:rPr lang="en-US" smtClean="0"/>
              <a:t>6</a:t>
            </a:fld>
            <a:endParaRPr lang="en-US"/>
          </a:p>
        </p:txBody>
      </p:sp>
    </p:spTree>
    <p:extLst>
      <p:ext uri="{BB962C8B-B14F-4D97-AF65-F5344CB8AC3E}">
        <p14:creationId xmlns:p14="http://schemas.microsoft.com/office/powerpoint/2010/main" val="235053781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3163E56-B2CD-49B4-A9C9-11AD122336C2}" type="slidenum">
              <a:rPr lang="en-US" smtClean="0"/>
              <a:t>59</a:t>
            </a:fld>
            <a:endParaRPr lang="en-US"/>
          </a:p>
        </p:txBody>
      </p:sp>
    </p:spTree>
    <p:extLst>
      <p:ext uri="{BB962C8B-B14F-4D97-AF65-F5344CB8AC3E}">
        <p14:creationId xmlns:p14="http://schemas.microsoft.com/office/powerpoint/2010/main" val="41898269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Indicates there is no single best order to ask questions across all households, which is why DQO</a:t>
            </a:r>
            <a:r>
              <a:rPr lang="en-US" baseline="0" dirty="0" smtClean="0"/>
              <a:t> is valuable</a:t>
            </a:r>
            <a:endParaRPr lang="en-US" dirty="0"/>
          </a:p>
        </p:txBody>
      </p:sp>
      <p:sp>
        <p:nvSpPr>
          <p:cNvPr id="4" name="Slide Number Placeholder 3"/>
          <p:cNvSpPr>
            <a:spLocks noGrp="1"/>
          </p:cNvSpPr>
          <p:nvPr>
            <p:ph type="sldNum" sz="quarter" idx="10"/>
          </p:nvPr>
        </p:nvSpPr>
        <p:spPr/>
        <p:txBody>
          <a:bodyPr/>
          <a:lstStyle/>
          <a:p>
            <a:fld id="{13163E56-B2CD-49B4-A9C9-11AD122336C2}" type="slidenum">
              <a:rPr lang="en-US" smtClean="0"/>
              <a:t>60</a:t>
            </a:fld>
            <a:endParaRPr lang="en-US"/>
          </a:p>
        </p:txBody>
      </p:sp>
    </p:spTree>
    <p:extLst>
      <p:ext uri="{BB962C8B-B14F-4D97-AF65-F5344CB8AC3E}">
        <p14:creationId xmlns:p14="http://schemas.microsoft.com/office/powerpoint/2010/main" val="180179257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Other features:</a:t>
            </a:r>
            <a:r>
              <a:rPr lang="en-US" baseline="0" dirty="0" smtClean="0"/>
              <a:t> associate pictures and notes with homes; share notes; filter search by price, size, etc.; include </a:t>
            </a:r>
            <a:r>
              <a:rPr lang="en-US" baseline="0" dirty="0" err="1" smtClean="0"/>
              <a:t>walkscore</a:t>
            </a:r>
            <a:r>
              <a:rPr lang="en-US" baseline="0" dirty="0" smtClean="0"/>
              <a:t> for homes; ratings for homes; upcoming: city data about building violations</a:t>
            </a:r>
            <a:endParaRPr lang="en-US" dirty="0"/>
          </a:p>
        </p:txBody>
      </p:sp>
      <p:sp>
        <p:nvSpPr>
          <p:cNvPr id="4" name="Slide Number Placeholder 3"/>
          <p:cNvSpPr>
            <a:spLocks noGrp="1"/>
          </p:cNvSpPr>
          <p:nvPr>
            <p:ph type="sldNum" sz="quarter" idx="10"/>
          </p:nvPr>
        </p:nvSpPr>
        <p:spPr/>
        <p:txBody>
          <a:bodyPr/>
          <a:lstStyle/>
          <a:p>
            <a:fld id="{13163E56-B2CD-49B4-A9C9-11AD122336C2}" type="slidenum">
              <a:rPr lang="en-US" smtClean="0"/>
              <a:t>62</a:t>
            </a:fld>
            <a:endParaRPr lang="en-US"/>
          </a:p>
        </p:txBody>
      </p:sp>
    </p:spTree>
    <p:extLst>
      <p:ext uri="{BB962C8B-B14F-4D97-AF65-F5344CB8AC3E}">
        <p14:creationId xmlns:p14="http://schemas.microsoft.com/office/powerpoint/2010/main" val="164022924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DQO</a:t>
            </a:r>
            <a:r>
              <a:rPr lang="en-US" baseline="0" dirty="0" smtClean="0"/>
              <a:t> not yet implemented on website</a:t>
            </a:r>
            <a:endParaRPr lang="en-US" dirty="0"/>
          </a:p>
        </p:txBody>
      </p:sp>
      <p:sp>
        <p:nvSpPr>
          <p:cNvPr id="4" name="Slide Number Placeholder 3"/>
          <p:cNvSpPr>
            <a:spLocks noGrp="1"/>
          </p:cNvSpPr>
          <p:nvPr>
            <p:ph type="sldNum" sz="quarter" idx="10"/>
          </p:nvPr>
        </p:nvSpPr>
        <p:spPr/>
        <p:txBody>
          <a:bodyPr/>
          <a:lstStyle/>
          <a:p>
            <a:fld id="{13163E56-B2CD-49B4-A9C9-11AD122336C2}" type="slidenum">
              <a:rPr lang="en-US" smtClean="0"/>
              <a:t>63</a:t>
            </a:fld>
            <a:endParaRPr lang="en-US"/>
          </a:p>
        </p:txBody>
      </p:sp>
    </p:spTree>
    <p:extLst>
      <p:ext uri="{BB962C8B-B14F-4D97-AF65-F5344CB8AC3E}">
        <p14:creationId xmlns:p14="http://schemas.microsoft.com/office/powerpoint/2010/main" val="20079734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1" kern="1200" dirty="0" smtClean="0">
                <a:solidFill>
                  <a:schemeClr val="tx1"/>
                </a:solidFill>
                <a:effectLst/>
                <a:latin typeface="+mn-lt"/>
                <a:ea typeface="+mn-ea"/>
                <a:cs typeface="+mn-cs"/>
              </a:rPr>
              <a:t>Why </a:t>
            </a:r>
            <a:r>
              <a:rPr lang="en-US" sz="1200" kern="1200" dirty="0" smtClean="0">
                <a:solidFill>
                  <a:schemeClr val="tx1"/>
                </a:solidFill>
                <a:effectLst/>
                <a:latin typeface="+mn-lt"/>
                <a:ea typeface="+mn-ea"/>
                <a:cs typeface="+mn-cs"/>
              </a:rPr>
              <a:t>did it </a:t>
            </a:r>
            <a:r>
              <a:rPr lang="en-US" sz="1200" i="1" kern="1200" dirty="0" smtClean="0">
                <a:solidFill>
                  <a:schemeClr val="tx1"/>
                </a:solidFill>
                <a:effectLst/>
                <a:latin typeface="+mn-lt"/>
                <a:ea typeface="+mn-ea"/>
                <a:cs typeface="+mn-cs"/>
              </a:rPr>
              <a:t>not </a:t>
            </a:r>
            <a:r>
              <a:rPr lang="en-US" sz="1200" kern="1200" dirty="0" smtClean="0">
                <a:solidFill>
                  <a:schemeClr val="tx1"/>
                </a:solidFill>
                <a:effectLst/>
                <a:latin typeface="+mn-lt"/>
                <a:ea typeface="+mn-ea"/>
                <a:cs typeface="+mn-cs"/>
              </a:rPr>
              <a:t>tell me about the Museum? How does it determine my loca0on? </a:t>
            </a:r>
            <a:endParaRPr lang="en-US" dirty="0" smtClean="0">
              <a:effectLst/>
            </a:endParaRPr>
          </a:p>
          <a:p>
            <a:r>
              <a:rPr lang="en-US" sz="1200" i="1" kern="1200" dirty="0" smtClean="0">
                <a:solidFill>
                  <a:schemeClr val="tx1"/>
                </a:solidFill>
                <a:effectLst/>
                <a:latin typeface="+mn-lt"/>
                <a:ea typeface="+mn-ea"/>
                <a:cs typeface="+mn-cs"/>
              </a:rPr>
              <a:t>Providing explana7ons to these ques7ons can make Intelligent systems </a:t>
            </a:r>
            <a:r>
              <a:rPr lang="en-US" sz="1200" b="1" i="1" kern="1200" dirty="0" smtClean="0">
                <a:solidFill>
                  <a:schemeClr val="tx1"/>
                </a:solidFill>
                <a:effectLst/>
                <a:latin typeface="+mn-lt"/>
                <a:ea typeface="+mn-ea"/>
                <a:cs typeface="+mn-cs"/>
              </a:rPr>
              <a:t>Intelligible </a:t>
            </a:r>
            <a:endParaRPr lang="en-US" dirty="0" smtClean="0">
              <a:effectLst/>
            </a:endParaRPr>
          </a:p>
          <a:p>
            <a:endParaRPr lang="en-US" dirty="0"/>
          </a:p>
        </p:txBody>
      </p:sp>
      <p:sp>
        <p:nvSpPr>
          <p:cNvPr id="4" name="Slide Number Placeholder 3"/>
          <p:cNvSpPr>
            <a:spLocks noGrp="1"/>
          </p:cNvSpPr>
          <p:nvPr>
            <p:ph type="sldNum" sz="quarter" idx="10"/>
          </p:nvPr>
        </p:nvSpPr>
        <p:spPr/>
        <p:txBody>
          <a:bodyPr/>
          <a:lstStyle/>
          <a:p>
            <a:fld id="{82DB8AF9-6447-514E-892A-F928A27D0324}" type="slidenum">
              <a:rPr lang="en-US" smtClean="0"/>
              <a:t>8</a:t>
            </a:fld>
            <a:endParaRPr lang="en-US"/>
          </a:p>
        </p:txBody>
      </p:sp>
    </p:spTree>
    <p:extLst>
      <p:ext uri="{BB962C8B-B14F-4D97-AF65-F5344CB8AC3E}">
        <p14:creationId xmlns:p14="http://schemas.microsoft.com/office/powerpoint/2010/main" val="23516004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Could add further slides from </a:t>
            </a:r>
            <a:r>
              <a:rPr lang="en-US" dirty="0" err="1" smtClean="0"/>
              <a:t>Dey-intelligibility.pdf</a:t>
            </a:r>
            <a:endParaRPr lang="en-US" dirty="0" smtClean="0"/>
          </a:p>
          <a:p>
            <a:r>
              <a:rPr lang="en-US" dirty="0" smtClean="0"/>
              <a:t>Appropriateness; criticality; goal-supportive; externalities should all be considered in designing for</a:t>
            </a:r>
            <a:r>
              <a:rPr lang="en-US" baseline="0" dirty="0" smtClean="0"/>
              <a:t> this. </a:t>
            </a:r>
            <a:endParaRPr lang="en-US" dirty="0"/>
          </a:p>
        </p:txBody>
      </p:sp>
      <p:sp>
        <p:nvSpPr>
          <p:cNvPr id="4" name="Slide Number Placeholder 3"/>
          <p:cNvSpPr>
            <a:spLocks noGrp="1"/>
          </p:cNvSpPr>
          <p:nvPr>
            <p:ph type="sldNum" sz="quarter" idx="10"/>
          </p:nvPr>
        </p:nvSpPr>
        <p:spPr/>
        <p:txBody>
          <a:bodyPr/>
          <a:lstStyle/>
          <a:p>
            <a:fld id="{82DB8AF9-6447-514E-892A-F928A27D0324}" type="slidenum">
              <a:rPr lang="en-US" smtClean="0"/>
              <a:t>10</a:t>
            </a:fld>
            <a:endParaRPr lang="en-US"/>
          </a:p>
        </p:txBody>
      </p:sp>
    </p:spTree>
    <p:extLst>
      <p:ext uri="{BB962C8B-B14F-4D97-AF65-F5344CB8AC3E}">
        <p14:creationId xmlns:p14="http://schemas.microsoft.com/office/powerpoint/2010/main" val="41187617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4C76103-A127-B140-B513-E1FBA301440B}" type="slidenum">
              <a:rPr lang="en-US"/>
              <a:pPr/>
              <a:t>13</a:t>
            </a:fld>
            <a:endParaRPr lang="en-US"/>
          </a:p>
        </p:txBody>
      </p:sp>
      <p:sp>
        <p:nvSpPr>
          <p:cNvPr id="467970"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467971" name="Rectangle 3"/>
          <p:cNvSpPr>
            <a:spLocks noGrp="1" noChangeArrowheads="1"/>
          </p:cNvSpPr>
          <p:nvPr>
            <p:ph type="body" idx="1"/>
          </p:nvPr>
        </p:nvSpPr>
        <p:spPr/>
        <p:txBody>
          <a:bodyPr/>
          <a:lstStyle/>
          <a:p>
            <a:r>
              <a:rPr lang="en-US" dirty="0" smtClean="0"/>
              <a:t>Wanted</a:t>
            </a:r>
            <a:r>
              <a:rPr lang="en-US" baseline="0" dirty="0" smtClean="0"/>
              <a:t> to start with systems, but understanding people is equally important….</a:t>
            </a:r>
          </a:p>
          <a:p>
            <a:endParaRPr lang="en-US" dirty="0" smtClean="0"/>
          </a:p>
          <a:p>
            <a:r>
              <a:rPr lang="en-US" dirty="0" smtClean="0"/>
              <a:t>Reviewed work &amp; interviewed people</a:t>
            </a:r>
          </a:p>
          <a:p>
            <a:r>
              <a:rPr lang="en-US" dirty="0" smtClean="0"/>
              <a:t>Our </a:t>
            </a:r>
            <a:r>
              <a:rPr lang="en-US" dirty="0"/>
              <a:t>seven interviewees span a number of disciplines, covering a wide array of direction techniques and domains. In the end, we interviewed [list folks].</a:t>
            </a:r>
          </a:p>
          <a:p>
            <a:endParaRPr lang="en-US" dirty="0"/>
          </a:p>
          <a:p>
            <a:r>
              <a:rPr lang="en-US" dirty="0"/>
              <a:t>performance folks – illicit specific emotional and physical responses.</a:t>
            </a:r>
          </a:p>
          <a:p>
            <a:r>
              <a:rPr lang="en-US" dirty="0"/>
              <a:t>sports instructors – teach, monitor, and guide new physical actions</a:t>
            </a:r>
          </a:p>
          <a:p>
            <a:endParaRPr lang="en-US" dirty="0"/>
          </a:p>
          <a:p>
            <a:r>
              <a:rPr lang="en-US" dirty="0"/>
              <a:t>Mention telephone operators function over a reduced sensor channel.</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014E89B-C690-5642-A5DB-ABEB8D5FD25F}" type="slidenum">
              <a:rPr lang="en-US"/>
              <a:pPr/>
              <a:t>17</a:t>
            </a:fld>
            <a:endParaRPr lang="en-US"/>
          </a:p>
        </p:txBody>
      </p:sp>
      <p:sp>
        <p:nvSpPr>
          <p:cNvPr id="473090"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473091" name="Rectangle 3"/>
          <p:cNvSpPr>
            <a:spLocks noGrp="1" noChangeArrowheads="1"/>
          </p:cNvSpPr>
          <p:nvPr>
            <p:ph type="body" idx="1"/>
          </p:nvPr>
        </p:nvSpPr>
        <p:spPr/>
        <p:txBody>
          <a:bodyPr/>
          <a:lstStyle/>
          <a:p>
            <a:r>
              <a:rPr lang="en-US" dirty="0"/>
              <a:t>This allows participants to understand why they are being asked to do particular actions</a:t>
            </a:r>
            <a:r>
              <a:rPr lang="en-US" dirty="0" smtClean="0"/>
              <a:t>.</a:t>
            </a:r>
          </a:p>
          <a:p>
            <a:endParaRPr lang="en-US" dirty="0" smtClean="0"/>
          </a:p>
          <a:p>
            <a:r>
              <a:rPr lang="en-US" dirty="0" smtClean="0"/>
              <a:t>Example: Dialog box asking ‘do you really want to delete this file? </a:t>
            </a:r>
            <a:endParaRPr 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26D877D-CE1E-0147-9D0B-01AC9829453C}" type="slidenum">
              <a:rPr lang="en-US"/>
              <a:pPr/>
              <a:t>20</a:t>
            </a:fld>
            <a:endParaRPr lang="en-US"/>
          </a:p>
        </p:txBody>
      </p:sp>
      <p:sp>
        <p:nvSpPr>
          <p:cNvPr id="472066"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472067" name="Rectangle 3"/>
          <p:cNvSpPr>
            <a:spLocks noGrp="1" noChangeArrowheads="1"/>
          </p:cNvSpPr>
          <p:nvPr>
            <p:ph type="body" idx="1"/>
          </p:nvPr>
        </p:nvSpPr>
        <p:spPr/>
        <p:txBody>
          <a:bodyPr/>
          <a:lstStyle/>
          <a:p>
            <a:pPr marL="228600" indent="-228600"/>
            <a:r>
              <a:rPr lang="en-US"/>
              <a:t>Two reasons to do this</a:t>
            </a:r>
          </a:p>
          <a:p>
            <a:pPr marL="228600" indent="-228600">
              <a:buFontTx/>
              <a:buAutoNum type="arabicParenBoth"/>
            </a:pPr>
            <a:r>
              <a:rPr lang="en-US"/>
              <a:t> The first reason is to establish grounding. Even a simple </a:t>
            </a:r>
            <a:r>
              <a:rPr lang="ja-JP" altLang="en-US">
                <a:latin typeface="Arial"/>
              </a:rPr>
              <a:t>‘</a:t>
            </a:r>
            <a:r>
              <a:rPr lang="en-US"/>
              <a:t>yes</a:t>
            </a:r>
            <a:r>
              <a:rPr lang="ja-JP" altLang="en-US">
                <a:latin typeface="Arial"/>
              </a:rPr>
              <a:t>’</a:t>
            </a:r>
            <a:r>
              <a:rPr lang="en-US"/>
              <a:t>/</a:t>
            </a:r>
            <a:r>
              <a:rPr lang="ja-JP" altLang="en-US">
                <a:latin typeface="Arial"/>
              </a:rPr>
              <a:t>’</a:t>
            </a:r>
            <a:r>
              <a:rPr lang="en-US"/>
              <a:t>no</a:t>
            </a:r>
            <a:r>
              <a:rPr lang="ja-JP" altLang="en-US">
                <a:latin typeface="Arial"/>
              </a:rPr>
              <a:t>’</a:t>
            </a:r>
            <a:r>
              <a:rPr lang="en-US"/>
              <a:t> recognizer on a computer could be used to determine the participant</a:t>
            </a:r>
            <a:r>
              <a:rPr lang="ja-JP" altLang="en-US">
                <a:latin typeface="Arial"/>
              </a:rPr>
              <a:t>’</a:t>
            </a:r>
            <a:r>
              <a:rPr lang="en-US"/>
              <a:t>s state.</a:t>
            </a:r>
          </a:p>
          <a:p>
            <a:pPr marL="228600" indent="-228600">
              <a:buFontTx/>
              <a:buAutoNum type="arabicParenBoth"/>
            </a:pPr>
            <a:r>
              <a:rPr lang="en-US"/>
              <a:t> The second reason is to give the participant a chance to review the direction, and repeat it themselves, fostering learning and memory.</a:t>
            </a:r>
          </a:p>
          <a:p>
            <a:pPr marL="228600" indent="-228600">
              <a:buFontTx/>
              <a:buAutoNum type="arabicParenBoth"/>
            </a:pPr>
            <a:endParaRPr lang="en-US"/>
          </a:p>
          <a:p>
            <a:pPr marL="228600" indent="-228600"/>
            <a:r>
              <a:rPr lang="en-US"/>
              <a:t>911 operators continually use confirmation, confirming every instruction they give to the user. Often by phrasing instructions as questions for the caller to answer. Here, the triage nurse describes how she confirms her directions with a caller.</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x-none"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x-none" smtClean="0"/>
              <a:t>Click to edit Master subtitle style</a:t>
            </a:r>
            <a:endParaRPr lang="en-US"/>
          </a:p>
        </p:txBody>
      </p:sp>
      <p:sp>
        <p:nvSpPr>
          <p:cNvPr id="4" name="Date Placeholder 3"/>
          <p:cNvSpPr>
            <a:spLocks noGrp="1"/>
          </p:cNvSpPr>
          <p:nvPr>
            <p:ph type="dt" sz="half" idx="10"/>
          </p:nvPr>
        </p:nvSpPr>
        <p:spPr/>
        <p:txBody>
          <a:bodyPr/>
          <a:lstStyle/>
          <a:p>
            <a:fld id="{5E44DA98-C0FC-854E-AB07-237AA4D4DE51}" type="datetimeFigureOut">
              <a:rPr lang="en-US" smtClean="0"/>
              <a:t>3/29/17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A7BA2F-D2BD-A341-8173-F9D09600107C}" type="slidenum">
              <a:rPr lang="en-US" smtClean="0"/>
              <a:t>‹#›</a:t>
            </a:fld>
            <a:endParaRPr lang="en-US"/>
          </a:p>
        </p:txBody>
      </p:sp>
    </p:spTree>
    <p:extLst>
      <p:ext uri="{BB962C8B-B14F-4D97-AF65-F5344CB8AC3E}">
        <p14:creationId xmlns:p14="http://schemas.microsoft.com/office/powerpoint/2010/main" val="10912097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Date Placeholder 3"/>
          <p:cNvSpPr>
            <a:spLocks noGrp="1"/>
          </p:cNvSpPr>
          <p:nvPr>
            <p:ph type="dt" sz="half" idx="10"/>
          </p:nvPr>
        </p:nvSpPr>
        <p:spPr/>
        <p:txBody>
          <a:bodyPr/>
          <a:lstStyle/>
          <a:p>
            <a:fld id="{5E44DA98-C0FC-854E-AB07-237AA4D4DE51}" type="datetimeFigureOut">
              <a:rPr lang="en-US" smtClean="0"/>
              <a:t>3/29/17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A7BA2F-D2BD-A341-8173-F9D09600107C}" type="slidenum">
              <a:rPr lang="en-US" smtClean="0"/>
              <a:t>‹#›</a:t>
            </a:fld>
            <a:endParaRPr lang="en-US"/>
          </a:p>
        </p:txBody>
      </p:sp>
    </p:spTree>
    <p:extLst>
      <p:ext uri="{BB962C8B-B14F-4D97-AF65-F5344CB8AC3E}">
        <p14:creationId xmlns:p14="http://schemas.microsoft.com/office/powerpoint/2010/main" val="38789335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x-none"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Date Placeholder 3"/>
          <p:cNvSpPr>
            <a:spLocks noGrp="1"/>
          </p:cNvSpPr>
          <p:nvPr>
            <p:ph type="dt" sz="half" idx="10"/>
          </p:nvPr>
        </p:nvSpPr>
        <p:spPr/>
        <p:txBody>
          <a:bodyPr/>
          <a:lstStyle/>
          <a:p>
            <a:fld id="{5E44DA98-C0FC-854E-AB07-237AA4D4DE51}" type="datetimeFigureOut">
              <a:rPr lang="en-US" smtClean="0"/>
              <a:t>3/29/17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A7BA2F-D2BD-A341-8173-F9D09600107C}" type="slidenum">
              <a:rPr lang="en-US" smtClean="0"/>
              <a:t>‹#›</a:t>
            </a:fld>
            <a:endParaRPr lang="en-US"/>
          </a:p>
        </p:txBody>
      </p:sp>
    </p:spTree>
    <p:extLst>
      <p:ext uri="{BB962C8B-B14F-4D97-AF65-F5344CB8AC3E}">
        <p14:creationId xmlns:p14="http://schemas.microsoft.com/office/powerpoint/2010/main" val="266145682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Default - Blank">
    <p:spTree>
      <p:nvGrpSpPr>
        <p:cNvPr id="1" name=""/>
        <p:cNvGrpSpPr/>
        <p:nvPr/>
      </p:nvGrpSpPr>
      <p:grpSpPr>
        <a:xfrm>
          <a:off x="0" y="0"/>
          <a:ext cx="0" cy="0"/>
          <a:chOff x="0" y="0"/>
          <a:chExt cx="0" cy="0"/>
        </a:xfrm>
      </p:grpSpPr>
      <p:sp>
        <p:nvSpPr>
          <p:cNvPr id="37" name="Shape 37"/>
          <p:cNvSpPr>
            <a:spLocks noGrp="1"/>
          </p:cNvSpPr>
          <p:nvPr>
            <p:ph type="sldNum" sz="quarter" idx="2"/>
          </p:nvPr>
        </p:nvSpPr>
        <p:spPr>
          <a:xfrm>
            <a:off x="105640" y="6555002"/>
            <a:ext cx="221386" cy="210313"/>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67262611"/>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smtClean="0"/>
              <a:t>Click to edit Master title style</a:t>
            </a:r>
            <a:endParaRPr lang="en-US"/>
          </a:p>
        </p:txBody>
      </p:sp>
      <p:sp>
        <p:nvSpPr>
          <p:cNvPr id="3" name="Content Placeholder 2"/>
          <p:cNvSpPr>
            <a:spLocks noGrp="1"/>
          </p:cNvSpPr>
          <p:nvPr>
            <p:ph idx="1"/>
          </p:nvPr>
        </p:nvSpPr>
        <p:spPr/>
        <p:txBody>
          <a:body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Date Placeholder 3"/>
          <p:cNvSpPr>
            <a:spLocks noGrp="1"/>
          </p:cNvSpPr>
          <p:nvPr>
            <p:ph type="dt" sz="half" idx="10"/>
          </p:nvPr>
        </p:nvSpPr>
        <p:spPr/>
        <p:txBody>
          <a:bodyPr/>
          <a:lstStyle/>
          <a:p>
            <a:fld id="{5E44DA98-C0FC-854E-AB07-237AA4D4DE51}" type="datetimeFigureOut">
              <a:rPr lang="en-US" smtClean="0"/>
              <a:t>3/29/17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A7BA2F-D2BD-A341-8173-F9D09600107C}" type="slidenum">
              <a:rPr lang="en-US" smtClean="0"/>
              <a:t>‹#›</a:t>
            </a:fld>
            <a:endParaRPr lang="en-US"/>
          </a:p>
        </p:txBody>
      </p:sp>
    </p:spTree>
    <p:extLst>
      <p:ext uri="{BB962C8B-B14F-4D97-AF65-F5344CB8AC3E}">
        <p14:creationId xmlns:p14="http://schemas.microsoft.com/office/powerpoint/2010/main" val="2461904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x-none"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x-none" smtClean="0"/>
              <a:t>Click to edit Master text styles</a:t>
            </a:r>
          </a:p>
        </p:txBody>
      </p:sp>
      <p:sp>
        <p:nvSpPr>
          <p:cNvPr id="4" name="Date Placeholder 3"/>
          <p:cNvSpPr>
            <a:spLocks noGrp="1"/>
          </p:cNvSpPr>
          <p:nvPr>
            <p:ph type="dt" sz="half" idx="10"/>
          </p:nvPr>
        </p:nvSpPr>
        <p:spPr/>
        <p:txBody>
          <a:bodyPr/>
          <a:lstStyle/>
          <a:p>
            <a:fld id="{5E44DA98-C0FC-854E-AB07-237AA4D4DE51}" type="datetimeFigureOut">
              <a:rPr lang="en-US" smtClean="0"/>
              <a:t>3/29/17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A7BA2F-D2BD-A341-8173-F9D09600107C}" type="slidenum">
              <a:rPr lang="en-US" smtClean="0"/>
              <a:t>‹#›</a:t>
            </a:fld>
            <a:endParaRPr lang="en-US"/>
          </a:p>
        </p:txBody>
      </p:sp>
    </p:spTree>
    <p:extLst>
      <p:ext uri="{BB962C8B-B14F-4D97-AF65-F5344CB8AC3E}">
        <p14:creationId xmlns:p14="http://schemas.microsoft.com/office/powerpoint/2010/main" val="33374616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5" name="Date Placeholder 4"/>
          <p:cNvSpPr>
            <a:spLocks noGrp="1"/>
          </p:cNvSpPr>
          <p:nvPr>
            <p:ph type="dt" sz="half" idx="10"/>
          </p:nvPr>
        </p:nvSpPr>
        <p:spPr/>
        <p:txBody>
          <a:bodyPr/>
          <a:lstStyle/>
          <a:p>
            <a:fld id="{5E44DA98-C0FC-854E-AB07-237AA4D4DE51}" type="datetimeFigureOut">
              <a:rPr lang="en-US" smtClean="0"/>
              <a:t>3/29/17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5A7BA2F-D2BD-A341-8173-F9D09600107C}" type="slidenum">
              <a:rPr lang="en-US" smtClean="0"/>
              <a:t>‹#›</a:t>
            </a:fld>
            <a:endParaRPr lang="en-US"/>
          </a:p>
        </p:txBody>
      </p:sp>
    </p:spTree>
    <p:extLst>
      <p:ext uri="{BB962C8B-B14F-4D97-AF65-F5344CB8AC3E}">
        <p14:creationId xmlns:p14="http://schemas.microsoft.com/office/powerpoint/2010/main" val="38218188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x-none"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x-none"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x-none"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7" name="Date Placeholder 6"/>
          <p:cNvSpPr>
            <a:spLocks noGrp="1"/>
          </p:cNvSpPr>
          <p:nvPr>
            <p:ph type="dt" sz="half" idx="10"/>
          </p:nvPr>
        </p:nvSpPr>
        <p:spPr/>
        <p:txBody>
          <a:bodyPr/>
          <a:lstStyle/>
          <a:p>
            <a:fld id="{5E44DA98-C0FC-854E-AB07-237AA4D4DE51}" type="datetimeFigureOut">
              <a:rPr lang="en-US" smtClean="0"/>
              <a:t>3/29/17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5A7BA2F-D2BD-A341-8173-F9D09600107C}" type="slidenum">
              <a:rPr lang="en-US" smtClean="0"/>
              <a:t>‹#›</a:t>
            </a:fld>
            <a:endParaRPr lang="en-US"/>
          </a:p>
        </p:txBody>
      </p:sp>
    </p:spTree>
    <p:extLst>
      <p:ext uri="{BB962C8B-B14F-4D97-AF65-F5344CB8AC3E}">
        <p14:creationId xmlns:p14="http://schemas.microsoft.com/office/powerpoint/2010/main" val="37675781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smtClean="0"/>
              <a:t>Click to edit Master title style</a:t>
            </a:r>
            <a:endParaRPr lang="en-US"/>
          </a:p>
        </p:txBody>
      </p:sp>
      <p:sp>
        <p:nvSpPr>
          <p:cNvPr id="3" name="Date Placeholder 2"/>
          <p:cNvSpPr>
            <a:spLocks noGrp="1"/>
          </p:cNvSpPr>
          <p:nvPr>
            <p:ph type="dt" sz="half" idx="10"/>
          </p:nvPr>
        </p:nvSpPr>
        <p:spPr/>
        <p:txBody>
          <a:bodyPr/>
          <a:lstStyle/>
          <a:p>
            <a:fld id="{5E44DA98-C0FC-854E-AB07-237AA4D4DE51}" type="datetimeFigureOut">
              <a:rPr lang="en-US" smtClean="0"/>
              <a:t>3/29/17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5A7BA2F-D2BD-A341-8173-F9D09600107C}" type="slidenum">
              <a:rPr lang="en-US" smtClean="0"/>
              <a:t>‹#›</a:t>
            </a:fld>
            <a:endParaRPr lang="en-US"/>
          </a:p>
        </p:txBody>
      </p:sp>
    </p:spTree>
    <p:extLst>
      <p:ext uri="{BB962C8B-B14F-4D97-AF65-F5344CB8AC3E}">
        <p14:creationId xmlns:p14="http://schemas.microsoft.com/office/powerpoint/2010/main" val="15550284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E44DA98-C0FC-854E-AB07-237AA4D4DE51}" type="datetimeFigureOut">
              <a:rPr lang="en-US" smtClean="0"/>
              <a:t>3/29/17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5A7BA2F-D2BD-A341-8173-F9D09600107C}" type="slidenum">
              <a:rPr lang="en-US" smtClean="0"/>
              <a:t>‹#›</a:t>
            </a:fld>
            <a:endParaRPr lang="en-US"/>
          </a:p>
        </p:txBody>
      </p:sp>
    </p:spTree>
    <p:extLst>
      <p:ext uri="{BB962C8B-B14F-4D97-AF65-F5344CB8AC3E}">
        <p14:creationId xmlns:p14="http://schemas.microsoft.com/office/powerpoint/2010/main" val="27424095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x-none"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x-none" smtClean="0"/>
              <a:t>Click to edit Master text styles</a:t>
            </a:r>
          </a:p>
        </p:txBody>
      </p:sp>
      <p:sp>
        <p:nvSpPr>
          <p:cNvPr id="5" name="Date Placeholder 4"/>
          <p:cNvSpPr>
            <a:spLocks noGrp="1"/>
          </p:cNvSpPr>
          <p:nvPr>
            <p:ph type="dt" sz="half" idx="10"/>
          </p:nvPr>
        </p:nvSpPr>
        <p:spPr/>
        <p:txBody>
          <a:bodyPr/>
          <a:lstStyle/>
          <a:p>
            <a:fld id="{5E44DA98-C0FC-854E-AB07-237AA4D4DE51}" type="datetimeFigureOut">
              <a:rPr lang="en-US" smtClean="0"/>
              <a:t>3/29/17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5A7BA2F-D2BD-A341-8173-F9D09600107C}" type="slidenum">
              <a:rPr lang="en-US" smtClean="0"/>
              <a:t>‹#›</a:t>
            </a:fld>
            <a:endParaRPr lang="en-US"/>
          </a:p>
        </p:txBody>
      </p:sp>
    </p:spTree>
    <p:extLst>
      <p:ext uri="{BB962C8B-B14F-4D97-AF65-F5344CB8AC3E}">
        <p14:creationId xmlns:p14="http://schemas.microsoft.com/office/powerpoint/2010/main" val="19764318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x-none"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x-none" smtClean="0"/>
              <a:t>Click to edit Master text styles</a:t>
            </a:r>
          </a:p>
        </p:txBody>
      </p:sp>
      <p:sp>
        <p:nvSpPr>
          <p:cNvPr id="5" name="Date Placeholder 4"/>
          <p:cNvSpPr>
            <a:spLocks noGrp="1"/>
          </p:cNvSpPr>
          <p:nvPr>
            <p:ph type="dt" sz="half" idx="10"/>
          </p:nvPr>
        </p:nvSpPr>
        <p:spPr/>
        <p:txBody>
          <a:bodyPr/>
          <a:lstStyle/>
          <a:p>
            <a:fld id="{5E44DA98-C0FC-854E-AB07-237AA4D4DE51}" type="datetimeFigureOut">
              <a:rPr lang="en-US" smtClean="0"/>
              <a:t>3/29/17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5A7BA2F-D2BD-A341-8173-F9D09600107C}" type="slidenum">
              <a:rPr lang="en-US" smtClean="0"/>
              <a:t>‹#›</a:t>
            </a:fld>
            <a:endParaRPr lang="en-US"/>
          </a:p>
        </p:txBody>
      </p:sp>
    </p:spTree>
    <p:extLst>
      <p:ext uri="{BB962C8B-B14F-4D97-AF65-F5344CB8AC3E}">
        <p14:creationId xmlns:p14="http://schemas.microsoft.com/office/powerpoint/2010/main" val="1135612449"/>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x-none"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E44DA98-C0FC-854E-AB07-237AA4D4DE51}" type="datetimeFigureOut">
              <a:rPr lang="en-US" smtClean="0"/>
              <a:t>3/29/17</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5A7BA2F-D2BD-A341-8173-F9D09600107C}" type="slidenum">
              <a:rPr lang="en-US" smtClean="0"/>
              <a:t>‹#›</a:t>
            </a:fld>
            <a:endParaRPr lang="en-US"/>
          </a:p>
        </p:txBody>
      </p:sp>
    </p:spTree>
    <p:extLst>
      <p:ext uri="{BB962C8B-B14F-4D97-AF65-F5344CB8AC3E}">
        <p14:creationId xmlns:p14="http://schemas.microsoft.com/office/powerpoint/2010/main" val="22030247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jpeg"/><Relationship Id="rId3" Type="http://schemas.microsoft.com/office/2007/relationships/hdphoto" Target="../media/hdphoto1.wdp"/></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jpeg"/><Relationship Id="rId3" Type="http://schemas.openxmlformats.org/officeDocument/2006/relationships/image" Target="../media/image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8.xml.rels><?xml version="1.0" encoding="UTF-8" standalone="yes"?>
<Relationships xmlns="http://schemas.openxmlformats.org/package/2006/relationships"><Relationship Id="rId3" Type="http://schemas.openxmlformats.org/officeDocument/2006/relationships/image" Target="../media/image15.jpeg"/><Relationship Id="rId4" Type="http://schemas.openxmlformats.org/officeDocument/2006/relationships/image" Target="../media/image16.jpeg"/><Relationship Id="rId1" Type="http://schemas.openxmlformats.org/officeDocument/2006/relationships/slideLayout" Target="../slideLayouts/slideLayout2.xml"/><Relationship Id="rId2" Type="http://schemas.openxmlformats.org/officeDocument/2006/relationships/image" Target="../media/image14.jpe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17.png"/><Relationship Id="rId1" Type="http://schemas.microsoft.com/office/2007/relationships/media" Target="../media/media1.mov"/><Relationship Id="rId2" Type="http://schemas.openxmlformats.org/officeDocument/2006/relationships/video" Target="../media/media1.mov"/></Relationships>
</file>

<file path=ppt/slides/_rels/slide2.xml.rels><?xml version="1.0" encoding="UTF-8" standalone="yes"?>
<Relationships xmlns="http://schemas.openxmlformats.org/package/2006/relationships"><Relationship Id="rId3" Type="http://schemas.openxmlformats.org/officeDocument/2006/relationships/image" Target="../media/image1.gif"/><Relationship Id="rId4" Type="http://schemas.openxmlformats.org/officeDocument/2006/relationships/image" Target="../media/image2.JPG"/><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9.xml"/><Relationship Id="rId4" Type="http://schemas.openxmlformats.org/officeDocument/2006/relationships/oleObject" Target="../embeddings/oleObject1.bin"/><Relationship Id="rId5" Type="http://schemas.openxmlformats.org/officeDocument/2006/relationships/image" Target="../media/image18.png"/><Relationship Id="rId6" Type="http://schemas.openxmlformats.org/officeDocument/2006/relationships/oleObject" Target="../embeddings/oleObject2.bin"/><Relationship Id="rId7" Type="http://schemas.openxmlformats.org/officeDocument/2006/relationships/image" Target="../media/image19.png"/><Relationship Id="rId8" Type="http://schemas.openxmlformats.org/officeDocument/2006/relationships/image" Target="../media/image20.wmf"/><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21.png"/><Relationship Id="rId1" Type="http://schemas.microsoft.com/office/2007/relationships/media" Target="../media/media2.mov"/><Relationship Id="rId2" Type="http://schemas.openxmlformats.org/officeDocument/2006/relationships/video" Target="../media/media2.mov"/></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22.png"/><Relationship Id="rId1" Type="http://schemas.microsoft.com/office/2007/relationships/media" Target="../media/media3.m4v"/><Relationship Id="rId2" Type="http://schemas.openxmlformats.org/officeDocument/2006/relationships/video" Target="../media/media3.m4v"/></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10.xml"/><Relationship Id="rId5" Type="http://schemas.openxmlformats.org/officeDocument/2006/relationships/image" Target="../media/image23.png"/><Relationship Id="rId1" Type="http://schemas.microsoft.com/office/2007/relationships/media" Target="../media/media4.m4v"/><Relationship Id="rId2" Type="http://schemas.openxmlformats.org/officeDocument/2006/relationships/video" Target="../media/media4.m4v"/></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11.xml"/><Relationship Id="rId5" Type="http://schemas.openxmlformats.org/officeDocument/2006/relationships/image" Target="../media/image24.png"/><Relationship Id="rId1" Type="http://schemas.microsoft.com/office/2007/relationships/media" Target="../media/media5.m4v"/><Relationship Id="rId2" Type="http://schemas.openxmlformats.org/officeDocument/2006/relationships/video" Target="../media/media5.m4v"/></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wmf"/><Relationship Id="rId5" Type="http://schemas.openxmlformats.org/officeDocument/2006/relationships/image" Target="../media/image27.wmf"/><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4.xml"/><Relationship Id="rId4" Type="http://schemas.openxmlformats.org/officeDocument/2006/relationships/image" Target="../media/image28.png"/><Relationship Id="rId1" Type="http://schemas.microsoft.com/office/2007/relationships/media" Target="../media/media6.m4v"/><Relationship Id="rId2" Type="http://schemas.openxmlformats.org/officeDocument/2006/relationships/video" Target="../media/media6.m4v"/></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13.xml"/><Relationship Id="rId5" Type="http://schemas.openxmlformats.org/officeDocument/2006/relationships/image" Target="../media/image29.png"/><Relationship Id="rId1" Type="http://schemas.microsoft.com/office/2007/relationships/media" Target="../media/media7.m4v"/><Relationship Id="rId2" Type="http://schemas.openxmlformats.org/officeDocument/2006/relationships/video" Target="../media/media7.m4v"/></Relationships>
</file>

<file path=ppt/slides/_rels/slide28.xml.rels><?xml version="1.0" encoding="UTF-8" standalone="yes"?>
<Relationships xmlns="http://schemas.openxmlformats.org/package/2006/relationships"><Relationship Id="rId3" Type="http://schemas.openxmlformats.org/officeDocument/2006/relationships/image" Target="../media/image30.jpeg"/><Relationship Id="rId4" Type="http://schemas.microsoft.com/office/2007/relationships/hdphoto" Target="../media/hdphoto2.wdp"/><Relationship Id="rId5" Type="http://schemas.openxmlformats.org/officeDocument/2006/relationships/image" Target="../media/image31.jpeg"/><Relationship Id="rId6" Type="http://schemas.microsoft.com/office/2007/relationships/hdphoto" Target="../media/hdphoto3.wdp"/><Relationship Id="rId7" Type="http://schemas.openxmlformats.org/officeDocument/2006/relationships/image" Target="../media/image20.wmf"/><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32.png"/><Relationship Id="rId5" Type="http://schemas.openxmlformats.org/officeDocument/2006/relationships/image" Target="../media/image33.png"/><Relationship Id="rId1" Type="http://schemas.microsoft.com/office/2007/relationships/media" Target="../media/media8.mov"/><Relationship Id="rId2" Type="http://schemas.openxmlformats.org/officeDocument/2006/relationships/video" Target="../media/media8.mov"/></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4.wmf"/><Relationship Id="rId4" Type="http://schemas.openxmlformats.org/officeDocument/2006/relationships/image" Target="../media/image35.pn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36.png"/><Relationship Id="rId1" Type="http://schemas.openxmlformats.org/officeDocument/2006/relationships/video" Target="NULL" TargetMode="External"/><Relationship Id="rId2" Type="http://schemas.microsoft.com/office/2007/relationships/media" Target="../media/media9.mp4"/></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12.xml"/><Relationship Id="rId4" Type="http://schemas.openxmlformats.org/officeDocument/2006/relationships/notesSlide" Target="../notesSlides/notesSlide16.xml"/><Relationship Id="rId5" Type="http://schemas.openxmlformats.org/officeDocument/2006/relationships/image" Target="../media/image37.png"/><Relationship Id="rId1" Type="http://schemas.microsoft.com/office/2007/relationships/media" Target="../media/media10.mov"/><Relationship Id="rId2" Type="http://schemas.openxmlformats.org/officeDocument/2006/relationships/video" Target="../media/media10.mov"/></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12.xml"/><Relationship Id="rId4" Type="http://schemas.openxmlformats.org/officeDocument/2006/relationships/image" Target="../media/image38.png"/><Relationship Id="rId1" Type="http://schemas.microsoft.com/office/2007/relationships/media" Target="../media/media11.mov"/><Relationship Id="rId2" Type="http://schemas.openxmlformats.org/officeDocument/2006/relationships/video" Target="../media/media11.mov"/></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chart" Target="../charts/char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9.png"/><Relationship Id="rId3" Type="http://schemas.openxmlformats.org/officeDocument/2006/relationships/image" Target="../media/image40.wmf"/></Relationships>
</file>

<file path=ppt/slides/_rels/slide43.xml.rels><?xml version="1.0" encoding="UTF-8" standalone="yes"?>
<Relationships xmlns="http://schemas.openxmlformats.org/package/2006/relationships"><Relationship Id="rId3" Type="http://schemas.openxmlformats.org/officeDocument/2006/relationships/image" Target="../media/image39.png"/><Relationship Id="rId4" Type="http://schemas.openxmlformats.org/officeDocument/2006/relationships/image" Target="../media/image40.wmf"/><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44.xml.rels><?xml version="1.0" encoding="UTF-8" standalone="yes"?>
<Relationships xmlns="http://schemas.openxmlformats.org/package/2006/relationships"><Relationship Id="rId11" Type="http://schemas.openxmlformats.org/officeDocument/2006/relationships/image" Target="../media/image46.png"/><Relationship Id="rId12" Type="http://schemas.microsoft.com/office/2007/relationships/hdphoto" Target="../media/hdphoto6.wdp"/><Relationship Id="rId13" Type="http://schemas.openxmlformats.org/officeDocument/2006/relationships/image" Target="../media/image47.gif"/><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40.wmf"/><Relationship Id="rId4" Type="http://schemas.openxmlformats.org/officeDocument/2006/relationships/image" Target="../media/image41.jpeg"/><Relationship Id="rId5" Type="http://schemas.openxmlformats.org/officeDocument/2006/relationships/image" Target="../media/image42.png"/><Relationship Id="rId6" Type="http://schemas.microsoft.com/office/2007/relationships/hdphoto" Target="../media/hdphoto4.wdp"/><Relationship Id="rId7" Type="http://schemas.openxmlformats.org/officeDocument/2006/relationships/image" Target="../media/image43.jpeg"/><Relationship Id="rId8" Type="http://schemas.openxmlformats.org/officeDocument/2006/relationships/image" Target="../media/image44.png"/><Relationship Id="rId9" Type="http://schemas.microsoft.com/office/2007/relationships/hdphoto" Target="../media/hdphoto5.wdp"/><Relationship Id="rId10" Type="http://schemas.openxmlformats.org/officeDocument/2006/relationships/image" Target="../media/image45.jpeg"/></Relationships>
</file>

<file path=ppt/slides/_rels/slide45.xml.rels><?xml version="1.0" encoding="UTF-8" standalone="yes"?>
<Relationships xmlns="http://schemas.openxmlformats.org/package/2006/relationships"><Relationship Id="rId11" Type="http://schemas.openxmlformats.org/officeDocument/2006/relationships/image" Target="../media/image46.png"/><Relationship Id="rId12" Type="http://schemas.microsoft.com/office/2007/relationships/hdphoto" Target="../media/hdphoto6.wdp"/><Relationship Id="rId13" Type="http://schemas.openxmlformats.org/officeDocument/2006/relationships/image" Target="../media/image47.gif"/><Relationship Id="rId14" Type="http://schemas.openxmlformats.org/officeDocument/2006/relationships/image" Target="../media/image48.png"/><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40.wmf"/><Relationship Id="rId4" Type="http://schemas.openxmlformats.org/officeDocument/2006/relationships/image" Target="../media/image41.jpeg"/><Relationship Id="rId5" Type="http://schemas.openxmlformats.org/officeDocument/2006/relationships/image" Target="../media/image42.png"/><Relationship Id="rId6" Type="http://schemas.microsoft.com/office/2007/relationships/hdphoto" Target="../media/hdphoto4.wdp"/><Relationship Id="rId7" Type="http://schemas.openxmlformats.org/officeDocument/2006/relationships/image" Target="../media/image43.jpeg"/><Relationship Id="rId8" Type="http://schemas.openxmlformats.org/officeDocument/2006/relationships/image" Target="../media/image44.png"/><Relationship Id="rId9" Type="http://schemas.microsoft.com/office/2007/relationships/hdphoto" Target="../media/hdphoto5.wdp"/><Relationship Id="rId10" Type="http://schemas.openxmlformats.org/officeDocument/2006/relationships/image" Target="../media/image45.jpeg"/></Relationships>
</file>

<file path=ppt/slides/_rels/slide46.xml.rels><?xml version="1.0" encoding="UTF-8" standalone="yes"?>
<Relationships xmlns="http://schemas.openxmlformats.org/package/2006/relationships"><Relationship Id="rId11" Type="http://schemas.openxmlformats.org/officeDocument/2006/relationships/image" Target="../media/image45.jpeg"/><Relationship Id="rId12" Type="http://schemas.openxmlformats.org/officeDocument/2006/relationships/image" Target="../media/image46.png"/><Relationship Id="rId13" Type="http://schemas.microsoft.com/office/2007/relationships/hdphoto" Target="../media/hdphoto6.wdp"/><Relationship Id="rId14" Type="http://schemas.openxmlformats.org/officeDocument/2006/relationships/image" Target="../media/image47.gif"/><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48.png"/><Relationship Id="rId4" Type="http://schemas.openxmlformats.org/officeDocument/2006/relationships/image" Target="../media/image42.png"/><Relationship Id="rId5" Type="http://schemas.microsoft.com/office/2007/relationships/hdphoto" Target="../media/hdphoto4.wdp"/><Relationship Id="rId6" Type="http://schemas.openxmlformats.org/officeDocument/2006/relationships/image" Target="../media/image40.wmf"/><Relationship Id="rId7" Type="http://schemas.openxmlformats.org/officeDocument/2006/relationships/image" Target="../media/image41.jpeg"/><Relationship Id="rId8" Type="http://schemas.openxmlformats.org/officeDocument/2006/relationships/image" Target="../media/image43.jpeg"/><Relationship Id="rId9" Type="http://schemas.openxmlformats.org/officeDocument/2006/relationships/image" Target="../media/image44.png"/><Relationship Id="rId10" Type="http://schemas.microsoft.com/office/2007/relationships/hdphoto" Target="../media/hdphoto5.wdp"/></Relationships>
</file>

<file path=ppt/slides/_rels/slide47.xml.rels><?xml version="1.0" encoding="UTF-8" standalone="yes"?>
<Relationships xmlns="http://schemas.openxmlformats.org/package/2006/relationships"><Relationship Id="rId11" Type="http://schemas.openxmlformats.org/officeDocument/2006/relationships/image" Target="../media/image46.png"/><Relationship Id="rId12" Type="http://schemas.microsoft.com/office/2007/relationships/hdphoto" Target="../media/hdphoto6.wdp"/><Relationship Id="rId13" Type="http://schemas.openxmlformats.org/officeDocument/2006/relationships/image" Target="../media/image47.gif"/><Relationship Id="rId14" Type="http://schemas.openxmlformats.org/officeDocument/2006/relationships/image" Target="../media/image48.png"/><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40.wmf"/><Relationship Id="rId4" Type="http://schemas.openxmlformats.org/officeDocument/2006/relationships/image" Target="../media/image41.jpeg"/><Relationship Id="rId5" Type="http://schemas.openxmlformats.org/officeDocument/2006/relationships/image" Target="../media/image42.png"/><Relationship Id="rId6" Type="http://schemas.microsoft.com/office/2007/relationships/hdphoto" Target="../media/hdphoto4.wdp"/><Relationship Id="rId7" Type="http://schemas.openxmlformats.org/officeDocument/2006/relationships/image" Target="../media/image43.jpeg"/><Relationship Id="rId8" Type="http://schemas.openxmlformats.org/officeDocument/2006/relationships/image" Target="../media/image44.png"/><Relationship Id="rId9" Type="http://schemas.microsoft.com/office/2007/relationships/hdphoto" Target="../media/hdphoto5.wdp"/><Relationship Id="rId10" Type="http://schemas.openxmlformats.org/officeDocument/2006/relationships/image" Target="../media/image45.jpeg"/></Relationships>
</file>

<file path=ppt/slides/_rels/slide48.xml.rels><?xml version="1.0" encoding="UTF-8" standalone="yes"?>
<Relationships xmlns="http://schemas.openxmlformats.org/package/2006/relationships"><Relationship Id="rId3" Type="http://schemas.openxmlformats.org/officeDocument/2006/relationships/image" Target="../media/image43.jpeg"/><Relationship Id="rId4" Type="http://schemas.openxmlformats.org/officeDocument/2006/relationships/image" Target="../media/image41.jpeg"/><Relationship Id="rId5" Type="http://schemas.openxmlformats.org/officeDocument/2006/relationships/image" Target="../media/image42.png"/><Relationship Id="rId6" Type="http://schemas.microsoft.com/office/2007/relationships/hdphoto" Target="../media/hdphoto4.wdp"/><Relationship Id="rId7" Type="http://schemas.openxmlformats.org/officeDocument/2006/relationships/image" Target="../media/image39.png"/><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49.xml.rels><?xml version="1.0" encoding="UTF-8" standalone="yes"?>
<Relationships xmlns="http://schemas.openxmlformats.org/package/2006/relationships"><Relationship Id="rId3" Type="http://schemas.openxmlformats.org/officeDocument/2006/relationships/image" Target="../media/image1.gif"/><Relationship Id="rId4" Type="http://schemas.openxmlformats.org/officeDocument/2006/relationships/image" Target="../media/image49.png"/><Relationship Id="rId5" Type="http://schemas.microsoft.com/office/2007/relationships/hdphoto" Target="../media/hdphoto7.wdp"/><Relationship Id="rId1" Type="http://schemas.openxmlformats.org/officeDocument/2006/relationships/slideLayout" Target="../slideLayouts/slideLayout4.xml"/><Relationship Id="rId2" Type="http://schemas.openxmlformats.org/officeDocument/2006/relationships/notesSlide" Target="../notesSlides/notesSlide31.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190.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200.png"/></Relationships>
</file>

<file path=ppt/slides/_rels/slide54.xml.rels><?xml version="1.0" encoding="UTF-8" standalone="yes"?>
<Relationships xmlns="http://schemas.openxmlformats.org/package/2006/relationships"><Relationship Id="rId3" Type="http://schemas.openxmlformats.org/officeDocument/2006/relationships/image" Target="../media/image1.gif"/><Relationship Id="rId4" Type="http://schemas.openxmlformats.org/officeDocument/2006/relationships/image" Target="../media/image49.png"/><Relationship Id="rId5" Type="http://schemas.microsoft.com/office/2007/relationships/hdphoto" Target="../media/hdphoto7.wdp"/><Relationship Id="rId6" Type="http://schemas.openxmlformats.org/officeDocument/2006/relationships/image" Target="../media/image210.png"/><Relationship Id="rId1" Type="http://schemas.openxmlformats.org/officeDocument/2006/relationships/slideLayout" Target="../slideLayouts/slideLayout4.xml"/><Relationship Id="rId2" Type="http://schemas.openxmlformats.org/officeDocument/2006/relationships/notesSlide" Target="../notesSlides/notesSlide36.xml"/></Relationships>
</file>

<file path=ppt/slides/_rels/slide55.xml.rels><?xml version="1.0" encoding="UTF-8" standalone="yes"?>
<Relationships xmlns="http://schemas.openxmlformats.org/package/2006/relationships"><Relationship Id="rId3" Type="http://schemas.openxmlformats.org/officeDocument/2006/relationships/image" Target="../media/image40.wmf"/><Relationship Id="rId4" Type="http://schemas.openxmlformats.org/officeDocument/2006/relationships/image" Target="../media/image41.jpeg"/><Relationship Id="rId1" Type="http://schemas.openxmlformats.org/officeDocument/2006/relationships/slideLayout" Target="../slideLayouts/slideLayout5.xml"/><Relationship Id="rId2" Type="http://schemas.openxmlformats.org/officeDocument/2006/relationships/image" Target="../media/image39.png"/></Relationships>
</file>

<file path=ppt/slides/_rels/slide56.xml.rels><?xml version="1.0" encoding="UTF-8" standalone="yes"?>
<Relationships xmlns="http://schemas.openxmlformats.org/package/2006/relationships"><Relationship Id="rId3" Type="http://schemas.openxmlformats.org/officeDocument/2006/relationships/image" Target="../media/image50.jpeg"/><Relationship Id="rId4" Type="http://schemas.openxmlformats.org/officeDocument/2006/relationships/image" Target="../media/image39.png"/><Relationship Id="rId5" Type="http://schemas.openxmlformats.org/officeDocument/2006/relationships/image" Target="../media/image40.wmf"/><Relationship Id="rId6" Type="http://schemas.openxmlformats.org/officeDocument/2006/relationships/image" Target="../media/image51.jpeg"/><Relationship Id="rId7" Type="http://schemas.openxmlformats.org/officeDocument/2006/relationships/image" Target="../media/image52.png"/><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57.xml.rels><?xml version="1.0" encoding="UTF-8" standalone="yes"?>
<Relationships xmlns="http://schemas.openxmlformats.org/package/2006/relationships"><Relationship Id="rId3" Type="http://schemas.openxmlformats.org/officeDocument/2006/relationships/image" Target="../media/image1.gif"/><Relationship Id="rId4" Type="http://schemas.openxmlformats.org/officeDocument/2006/relationships/image" Target="../media/image49.png"/><Relationship Id="rId5" Type="http://schemas.microsoft.com/office/2007/relationships/hdphoto" Target="../media/hdphoto7.wdp"/><Relationship Id="rId6" Type="http://schemas.openxmlformats.org/officeDocument/2006/relationships/image" Target="../media/image53.png"/><Relationship Id="rId7" Type="http://schemas.microsoft.com/office/2007/relationships/hdphoto" Target="../media/hdphoto8.wdp"/><Relationship Id="rId1" Type="http://schemas.openxmlformats.org/officeDocument/2006/relationships/slideLayout" Target="../slideLayouts/slideLayout4.xml"/><Relationship Id="rId2" Type="http://schemas.openxmlformats.org/officeDocument/2006/relationships/notesSlide" Target="../notesSlides/notesSlide38.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chart" Target="../charts/char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chart" Target="../charts/char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5.png"/></Relationships>
</file>

<file path=ppt/slides/_rels/slide60.xml.rels><?xml version="1.0" encoding="UTF-8" standalone="yes"?>
<Relationships xmlns="http://schemas.openxmlformats.org/package/2006/relationships"><Relationship Id="rId3" Type="http://schemas.openxmlformats.org/officeDocument/2006/relationships/image" Target="../media/image54.JPG"/><Relationship Id="rId4" Type="http://schemas.openxmlformats.org/officeDocument/2006/relationships/image" Target="../media/image55.JPG"/><Relationship Id="rId1" Type="http://schemas.openxmlformats.org/officeDocument/2006/relationships/slideLayout" Target="../slideLayouts/slideLayout5.xml"/><Relationship Id="rId2" Type="http://schemas.openxmlformats.org/officeDocument/2006/relationships/notesSlide" Target="../notesSlides/notesSlide4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56.JPG"/><Relationship Id="rId3" Type="http://schemas.openxmlformats.org/officeDocument/2006/relationships/image" Target="../media/image57.JPG"/></Relationships>
</file>

<file path=ppt/slides/_rels/slide62.xml.rels><?xml version="1.0" encoding="UTF-8" standalone="yes"?>
<Relationships xmlns="http://schemas.openxmlformats.org/package/2006/relationships"><Relationship Id="rId3" Type="http://schemas.openxmlformats.org/officeDocument/2006/relationships/image" Target="../media/image1.gif"/><Relationship Id="rId4" Type="http://schemas.openxmlformats.org/officeDocument/2006/relationships/image" Target="../media/image2.JPG"/><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58.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6.png"/><Relationship Id="rId3"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Usable Machine Learning I</a:t>
            </a:r>
            <a:endParaRPr lang="en-US" dirty="0"/>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390857273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Best Feedback </a:t>
            </a:r>
            <a:br>
              <a:rPr lang="en-US" dirty="0" smtClean="0"/>
            </a:br>
            <a:r>
              <a:rPr lang="en-US" dirty="0" smtClean="0"/>
              <a:t>Depends on Circumstance</a:t>
            </a:r>
            <a:endParaRPr lang="en-US" dirty="0"/>
          </a:p>
        </p:txBody>
      </p:sp>
      <p:sp>
        <p:nvSpPr>
          <p:cNvPr id="3" name="Content Placeholder 2"/>
          <p:cNvSpPr>
            <a:spLocks noGrp="1"/>
          </p:cNvSpPr>
          <p:nvPr>
            <p:ph idx="1"/>
          </p:nvPr>
        </p:nvSpPr>
        <p:spPr>
          <a:xfrm>
            <a:off x="457200" y="1600200"/>
            <a:ext cx="6236677" cy="4525963"/>
          </a:xfrm>
        </p:spPr>
        <p:txBody>
          <a:bodyPr/>
          <a:lstStyle/>
          <a:p>
            <a:r>
              <a:rPr lang="en-US" dirty="0"/>
              <a:t>Did she fracture any </a:t>
            </a:r>
            <a:r>
              <a:rPr lang="en-US" dirty="0" smtClean="0"/>
              <a:t>bones</a:t>
            </a:r>
            <a:br>
              <a:rPr lang="en-US" dirty="0" smtClean="0"/>
            </a:br>
            <a:r>
              <a:rPr lang="en-US" dirty="0" smtClean="0"/>
              <a:t>in </a:t>
            </a:r>
            <a:r>
              <a:rPr lang="en-US" dirty="0"/>
              <a:t>the fall? </a:t>
            </a:r>
            <a:endParaRPr lang="en-US" dirty="0" smtClean="0">
              <a:effectLst/>
            </a:endParaRPr>
          </a:p>
          <a:p>
            <a:r>
              <a:rPr lang="en-US" dirty="0"/>
              <a:t>How long ago did this happen? How does the system detect falls? </a:t>
            </a:r>
            <a:endParaRPr lang="en-US" dirty="0" smtClean="0">
              <a:effectLst/>
            </a:endParaRPr>
          </a:p>
          <a:p>
            <a:endParaRPr lang="en-US" i="1" dirty="0" smtClean="0"/>
          </a:p>
          <a:p>
            <a:r>
              <a:rPr lang="en-US" i="1" dirty="0" smtClean="0"/>
              <a:t>Why </a:t>
            </a:r>
            <a:r>
              <a:rPr lang="en-US" dirty="0"/>
              <a:t>did it </a:t>
            </a:r>
            <a:r>
              <a:rPr lang="en-US" i="1" dirty="0"/>
              <a:t>not </a:t>
            </a:r>
            <a:r>
              <a:rPr lang="en-US" dirty="0"/>
              <a:t>tell me about the Museum? How does it determine my loca0on? </a:t>
            </a:r>
            <a:endParaRPr lang="en-US" dirty="0" smtClean="0">
              <a:effectLst/>
            </a:endParaRPr>
          </a:p>
          <a:p>
            <a:pPr marL="0" indent="0">
              <a:buNone/>
            </a:pPr>
            <a:endParaRPr lang="en-US" dirty="0"/>
          </a:p>
        </p:txBody>
      </p:sp>
      <p:pic>
        <p:nvPicPr>
          <p:cNvPr id="4" name="Content Placeholder 3" descr="Screen Shot 2016-04-06 at 11.59.30 PM.png"/>
          <p:cNvPicPr>
            <a:picLocks noChangeAspect="1"/>
          </p:cNvPicPr>
          <p:nvPr/>
        </p:nvPicPr>
        <p:blipFill rotWithShape="1">
          <a:blip r:embed="rId3">
            <a:extLst>
              <a:ext uri="{28A0092B-C50C-407E-A947-70E740481C1C}">
                <a14:useLocalDpi xmlns:a14="http://schemas.microsoft.com/office/drawing/2010/main" val="0"/>
              </a:ext>
            </a:extLst>
          </a:blip>
          <a:srcRect l="70228" t="1832" b="29454"/>
          <a:stretch/>
        </p:blipFill>
        <p:spPr>
          <a:xfrm>
            <a:off x="6693877" y="1417638"/>
            <a:ext cx="2450123" cy="2383694"/>
          </a:xfrm>
          <a:prstGeom prst="rect">
            <a:avLst/>
          </a:prstGeom>
        </p:spPr>
      </p:pic>
      <p:pic>
        <p:nvPicPr>
          <p:cNvPr id="5" name="Picture 4" descr="Screen Shot 2016-04-07 at 12.04.02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84775" y="4005385"/>
            <a:ext cx="1379202" cy="2597638"/>
          </a:xfrm>
          <a:prstGeom prst="rect">
            <a:avLst/>
          </a:prstGeom>
        </p:spPr>
      </p:pic>
    </p:spTree>
    <p:extLst>
      <p:ext uri="{BB962C8B-B14F-4D97-AF65-F5344CB8AC3E}">
        <p14:creationId xmlns:p14="http://schemas.microsoft.com/office/powerpoint/2010/main" val="122101860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Usable Machine Learning</a:t>
            </a:r>
            <a:endParaRPr lang="en-US" dirty="0"/>
          </a:p>
        </p:txBody>
      </p:sp>
      <p:sp>
        <p:nvSpPr>
          <p:cNvPr id="3" name="Content Placeholder 2"/>
          <p:cNvSpPr>
            <a:spLocks noGrp="1"/>
          </p:cNvSpPr>
          <p:nvPr>
            <p:ph idx="1"/>
          </p:nvPr>
        </p:nvSpPr>
        <p:spPr/>
        <p:txBody>
          <a:bodyPr/>
          <a:lstStyle/>
          <a:p>
            <a:pPr marL="0" indent="0">
              <a:buNone/>
            </a:pPr>
            <a:r>
              <a:rPr lang="en-US" dirty="0" smtClean="0"/>
              <a:t>Difficulties with machine learning</a:t>
            </a:r>
          </a:p>
          <a:p>
            <a:pPr lvl="1"/>
            <a:r>
              <a:rPr lang="en-US" dirty="0" smtClean="0"/>
              <a:t>Understand what is going on</a:t>
            </a:r>
          </a:p>
          <a:p>
            <a:pPr lvl="1"/>
            <a:r>
              <a:rPr lang="en-US" b="1" dirty="0" smtClean="0"/>
              <a:t>Control what is going on [discuss]</a:t>
            </a:r>
          </a:p>
          <a:p>
            <a:pPr marL="0" indent="0">
              <a:buNone/>
            </a:pPr>
            <a:r>
              <a:rPr lang="en-US" dirty="0" smtClean="0"/>
              <a:t>Potential cost to user </a:t>
            </a:r>
          </a:p>
          <a:p>
            <a:pPr lvl="1"/>
            <a:r>
              <a:rPr lang="en-US" dirty="0" smtClean="0"/>
              <a:t>Corrections</a:t>
            </a:r>
          </a:p>
          <a:p>
            <a:pPr lvl="1"/>
            <a:r>
              <a:rPr lang="en-US" dirty="0" smtClean="0"/>
              <a:t>Features</a:t>
            </a:r>
          </a:p>
          <a:p>
            <a:pPr lvl="1"/>
            <a:r>
              <a:rPr lang="en-US" dirty="0" smtClean="0"/>
              <a:t>[Labels]</a:t>
            </a:r>
          </a:p>
          <a:p>
            <a:pPr lvl="1"/>
            <a:endParaRPr lang="en-US" dirty="0"/>
          </a:p>
        </p:txBody>
      </p:sp>
    </p:spTree>
    <p:extLst>
      <p:ext uri="{BB962C8B-B14F-4D97-AF65-F5344CB8AC3E}">
        <p14:creationId xmlns:p14="http://schemas.microsoft.com/office/powerpoint/2010/main" val="386766137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Usable Machine Learning</a:t>
            </a:r>
            <a:endParaRPr lang="en-US" dirty="0"/>
          </a:p>
        </p:txBody>
      </p:sp>
      <p:sp>
        <p:nvSpPr>
          <p:cNvPr id="3" name="Content Placeholder 2"/>
          <p:cNvSpPr>
            <a:spLocks noGrp="1"/>
          </p:cNvSpPr>
          <p:nvPr>
            <p:ph idx="1"/>
          </p:nvPr>
        </p:nvSpPr>
        <p:spPr/>
        <p:txBody>
          <a:bodyPr/>
          <a:lstStyle/>
          <a:p>
            <a:pPr marL="0" indent="0">
              <a:buNone/>
            </a:pPr>
            <a:r>
              <a:rPr lang="en-US" dirty="0" smtClean="0"/>
              <a:t>Difficulties with machine learning</a:t>
            </a:r>
          </a:p>
          <a:p>
            <a:pPr lvl="1"/>
            <a:r>
              <a:rPr lang="en-US" dirty="0" smtClean="0"/>
              <a:t>Understand what is going on</a:t>
            </a:r>
          </a:p>
          <a:p>
            <a:pPr lvl="1"/>
            <a:r>
              <a:rPr lang="en-US" dirty="0" smtClean="0"/>
              <a:t>Control what is going on [discuss]</a:t>
            </a:r>
          </a:p>
          <a:p>
            <a:pPr marL="0" indent="0">
              <a:buNone/>
            </a:pPr>
            <a:r>
              <a:rPr lang="en-US" dirty="0" smtClean="0"/>
              <a:t>Potential cost to user </a:t>
            </a:r>
          </a:p>
          <a:p>
            <a:pPr lvl="1"/>
            <a:r>
              <a:rPr lang="en-US" b="1" dirty="0" smtClean="0"/>
              <a:t>Corrections</a:t>
            </a:r>
          </a:p>
          <a:p>
            <a:pPr lvl="1"/>
            <a:r>
              <a:rPr lang="en-US" dirty="0" smtClean="0"/>
              <a:t>Features</a:t>
            </a:r>
          </a:p>
          <a:p>
            <a:pPr lvl="1"/>
            <a:r>
              <a:rPr lang="en-US" dirty="0" smtClean="0"/>
              <a:t>[Labels]</a:t>
            </a:r>
          </a:p>
          <a:p>
            <a:pPr lvl="1"/>
            <a:endParaRPr lang="en-US" dirty="0"/>
          </a:p>
        </p:txBody>
      </p:sp>
    </p:spTree>
    <p:extLst>
      <p:ext uri="{BB962C8B-B14F-4D97-AF65-F5344CB8AC3E}">
        <p14:creationId xmlns:p14="http://schemas.microsoft.com/office/powerpoint/2010/main" val="54212015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4"/>
          <p:cNvSpPr>
            <a:spLocks noGrp="1"/>
          </p:cNvSpPr>
          <p:nvPr>
            <p:ph type="sldNum" sz="quarter" idx="11"/>
          </p:nvPr>
        </p:nvSpPr>
        <p:spPr/>
        <p:txBody>
          <a:bodyPr/>
          <a:lstStyle/>
          <a:p>
            <a:fld id="{F519B3C4-76D8-7845-BF37-49FC84F4CB9F}" type="slidenum">
              <a:rPr lang="en-US"/>
              <a:pPr/>
              <a:t>13</a:t>
            </a:fld>
            <a:endParaRPr lang="en-US"/>
          </a:p>
        </p:txBody>
      </p:sp>
      <p:sp>
        <p:nvSpPr>
          <p:cNvPr id="8" name="Footer Placeholder 5"/>
          <p:cNvSpPr>
            <a:spLocks noGrp="1"/>
          </p:cNvSpPr>
          <p:nvPr>
            <p:ph type="ftr" sz="quarter" idx="12"/>
          </p:nvPr>
        </p:nvSpPr>
        <p:spPr/>
        <p:txBody>
          <a:bodyPr/>
          <a:lstStyle/>
          <a:p>
            <a:r>
              <a:rPr lang="en-US"/>
              <a:t>System Direction of Human Action</a:t>
            </a:r>
          </a:p>
        </p:txBody>
      </p:sp>
      <p:sp>
        <p:nvSpPr>
          <p:cNvPr id="463874" name="Rectangle 2"/>
          <p:cNvSpPr>
            <a:spLocks noGrp="1" noRot="1" noChangeArrowheads="1"/>
          </p:cNvSpPr>
          <p:nvPr>
            <p:ph type="title"/>
          </p:nvPr>
        </p:nvSpPr>
        <p:spPr/>
        <p:txBody>
          <a:bodyPr>
            <a:normAutofit fontScale="90000"/>
          </a:bodyPr>
          <a:lstStyle/>
          <a:p>
            <a:r>
              <a:rPr lang="en-US" dirty="0" smtClean="0"/>
              <a:t>How do </a:t>
            </a:r>
            <a:r>
              <a:rPr lang="en-US" i="1" dirty="0" smtClean="0"/>
              <a:t>people </a:t>
            </a:r>
            <a:r>
              <a:rPr lang="en-US" dirty="0" smtClean="0"/>
              <a:t>address uncertainty and avoid / correct error?</a:t>
            </a:r>
            <a:endParaRPr lang="en-US" dirty="0"/>
          </a:p>
        </p:txBody>
      </p:sp>
      <p:sp>
        <p:nvSpPr>
          <p:cNvPr id="463875" name="Rectangle 3"/>
          <p:cNvSpPr>
            <a:spLocks noGrp="1" noRot="1" noChangeArrowheads="1"/>
          </p:cNvSpPr>
          <p:nvPr>
            <p:ph type="body" idx="1"/>
          </p:nvPr>
        </p:nvSpPr>
        <p:spPr/>
        <p:txBody>
          <a:bodyPr/>
          <a:lstStyle/>
          <a:p>
            <a:r>
              <a:rPr lang="en-US" dirty="0"/>
              <a:t>Contextual Interviews with 7 Practitioners</a:t>
            </a:r>
          </a:p>
          <a:p>
            <a:pPr lvl="1"/>
            <a:r>
              <a:rPr lang="en-US" dirty="0"/>
              <a:t>Interview experts in human direction</a:t>
            </a:r>
          </a:p>
          <a:p>
            <a:pPr lvl="1"/>
            <a:r>
              <a:rPr lang="en-US" dirty="0"/>
              <a:t>Conducted standard interviews and observation of practice, as appropriate</a:t>
            </a:r>
          </a:p>
          <a:p>
            <a:pPr lvl="1">
              <a:buFont typeface="Wingdings" charset="0"/>
              <a:buNone/>
            </a:pPr>
            <a:endParaRPr lang="en-US" dirty="0"/>
          </a:p>
          <a:p>
            <a:r>
              <a:rPr lang="en-US" sz="2800" dirty="0"/>
              <a:t>Film &amp; Theatre Directors, Child Photographer</a:t>
            </a:r>
          </a:p>
          <a:p>
            <a:r>
              <a:rPr lang="en-US" sz="2800" dirty="0"/>
              <a:t>Golf Instructor, Aikido Sensei</a:t>
            </a:r>
          </a:p>
          <a:p>
            <a:r>
              <a:rPr lang="en-US" sz="2800" dirty="0"/>
              <a:t>911 Phone Operator, Telephone Triage Nurse</a:t>
            </a:r>
          </a:p>
        </p:txBody>
      </p:sp>
    </p:spTree>
    <p:extLst>
      <p:ext uri="{BB962C8B-B14F-4D97-AF65-F5344CB8AC3E}">
        <p14:creationId xmlns:p14="http://schemas.microsoft.com/office/powerpoint/2010/main" val="22309649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p>
            <a:fld id="{CAEE13D6-2084-734C-A370-83E1D2317D64}" type="slidenum">
              <a:rPr lang="en-US"/>
              <a:pPr/>
              <a:t>14</a:t>
            </a:fld>
            <a:endParaRPr lang="en-US"/>
          </a:p>
        </p:txBody>
      </p:sp>
      <p:sp>
        <p:nvSpPr>
          <p:cNvPr id="310274" name="Rectangle 2"/>
          <p:cNvSpPr>
            <a:spLocks noGrp="1" noChangeArrowheads="1"/>
          </p:cNvSpPr>
          <p:nvPr>
            <p:ph type="title"/>
          </p:nvPr>
        </p:nvSpPr>
        <p:spPr>
          <a:xfrm>
            <a:off x="1551698" y="190500"/>
            <a:ext cx="6172200" cy="1181100"/>
          </a:xfrm>
        </p:spPr>
        <p:txBody>
          <a:bodyPr>
            <a:normAutofit/>
          </a:bodyPr>
          <a:lstStyle/>
          <a:p>
            <a:pPr defTabSz="830263"/>
            <a:r>
              <a:rPr lang="en-US" sz="4000" dirty="0">
                <a:solidFill>
                  <a:schemeClr val="tx1"/>
                </a:solidFill>
              </a:rPr>
              <a:t>Design Guidelines </a:t>
            </a:r>
          </a:p>
        </p:txBody>
      </p:sp>
      <p:sp>
        <p:nvSpPr>
          <p:cNvPr id="310275" name="Rectangle 3"/>
          <p:cNvSpPr>
            <a:spLocks noGrp="1" noChangeArrowheads="1"/>
          </p:cNvSpPr>
          <p:nvPr>
            <p:ph type="body" idx="1"/>
          </p:nvPr>
        </p:nvSpPr>
        <p:spPr>
          <a:xfrm>
            <a:off x="2097088" y="1493838"/>
            <a:ext cx="6162675" cy="4168775"/>
          </a:xfrm>
        </p:spPr>
        <p:txBody>
          <a:bodyPr/>
          <a:lstStyle/>
          <a:p>
            <a:pPr marL="311150" indent="-311150" defTabSz="830263"/>
            <a:r>
              <a:rPr lang="en-US" sz="2700" b="1"/>
              <a:t>How to handle mediation:</a:t>
            </a:r>
          </a:p>
          <a:p>
            <a:pPr marL="674688" lvl="1" indent="-258763" defTabSz="830263"/>
            <a:r>
              <a:rPr lang="en-US" sz="2300" b="1"/>
              <a:t>Distributed, multi-user settings</a:t>
            </a:r>
          </a:p>
          <a:p>
            <a:pPr marL="674688" lvl="1" indent="-258763" defTabSz="830263"/>
            <a:r>
              <a:rPr lang="en-US" sz="2300" b="1"/>
              <a:t>Set up interactions across </a:t>
            </a:r>
            <a:br>
              <a:rPr lang="en-US" sz="2300" b="1"/>
            </a:br>
            <a:r>
              <a:rPr lang="en-US" sz="2300" b="1"/>
              <a:t>time and space</a:t>
            </a:r>
          </a:p>
          <a:p>
            <a:pPr marL="311150" indent="-311150" defTabSz="830263"/>
            <a:endParaRPr lang="en-US" sz="3100" b="1"/>
          </a:p>
        </p:txBody>
      </p:sp>
      <p:pic>
        <p:nvPicPr>
          <p:cNvPr id="310276" name="Picture 4" descr="Inou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0" y="3160713"/>
            <a:ext cx="5222875" cy="3465512"/>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3603748837"/>
      </p:ext>
    </p:extLst>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lide Number Placeholder 4"/>
          <p:cNvSpPr>
            <a:spLocks noGrp="1"/>
          </p:cNvSpPr>
          <p:nvPr>
            <p:ph type="sldNum" sz="quarter" idx="11"/>
          </p:nvPr>
        </p:nvSpPr>
        <p:spPr/>
        <p:txBody>
          <a:bodyPr/>
          <a:lstStyle/>
          <a:p>
            <a:fld id="{6DFF72A6-823E-954A-9ABC-3F5F1CEC347C}" type="slidenum">
              <a:rPr lang="en-US"/>
              <a:pPr/>
              <a:t>15</a:t>
            </a:fld>
            <a:endParaRPr lang="en-US"/>
          </a:p>
        </p:txBody>
      </p:sp>
      <p:sp>
        <p:nvSpPr>
          <p:cNvPr id="16" name="Footer Placeholder 5"/>
          <p:cNvSpPr>
            <a:spLocks noGrp="1"/>
          </p:cNvSpPr>
          <p:nvPr>
            <p:ph type="ftr" sz="quarter" idx="12"/>
          </p:nvPr>
        </p:nvSpPr>
        <p:spPr/>
        <p:txBody>
          <a:bodyPr/>
          <a:lstStyle/>
          <a:p>
            <a:r>
              <a:rPr lang="en-US"/>
              <a:t>System Direction of Human Action</a:t>
            </a:r>
          </a:p>
        </p:txBody>
      </p:sp>
      <p:pic>
        <p:nvPicPr>
          <p:cNvPr id="431124" name="Picture 20" descr="911_Anticipation"/>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1" y="3783932"/>
            <a:ext cx="9144000" cy="1550068"/>
          </a:xfrm>
          <a:prstGeom prst="rect">
            <a:avLst/>
          </a:prstGeom>
          <a:noFill/>
          <a:extLst>
            <a:ext uri="{909E8E84-426E-40dd-AFC4-6F175D3DCCD1}">
              <a14:hiddenFill xmlns="" xmlns:a14="http://schemas.microsoft.com/office/drawing/2010/main">
                <a:solidFill>
                  <a:srgbClr val="FFFFFF"/>
                </a:solidFill>
              </a14:hiddenFill>
            </a:ext>
          </a:extLst>
        </p:spPr>
      </p:pic>
      <p:sp>
        <p:nvSpPr>
          <p:cNvPr id="431106" name="Rectangle 2"/>
          <p:cNvSpPr>
            <a:spLocks noGrp="1" noRot="1" noChangeArrowheads="1"/>
          </p:cNvSpPr>
          <p:nvPr>
            <p:ph type="title"/>
          </p:nvPr>
        </p:nvSpPr>
        <p:spPr/>
        <p:txBody>
          <a:bodyPr/>
          <a:lstStyle/>
          <a:p>
            <a:r>
              <a:rPr lang="en-US"/>
              <a:t>Anticipation</a:t>
            </a:r>
          </a:p>
        </p:txBody>
      </p:sp>
      <p:sp>
        <p:nvSpPr>
          <p:cNvPr id="431107" name="Rectangle 3"/>
          <p:cNvSpPr>
            <a:spLocks noGrp="1" noRot="1" noChangeArrowheads="1"/>
          </p:cNvSpPr>
          <p:nvPr>
            <p:ph type="body" idx="1"/>
          </p:nvPr>
        </p:nvSpPr>
        <p:spPr/>
        <p:txBody>
          <a:bodyPr/>
          <a:lstStyle/>
          <a:p>
            <a:r>
              <a:rPr lang="en-US"/>
              <a:t>Anticipate common errors before they happen. Actively seek out and address problems before they disrupt interaction. </a:t>
            </a:r>
          </a:p>
        </p:txBody>
      </p:sp>
    </p:spTree>
    <p:extLst>
      <p:ext uri="{BB962C8B-B14F-4D97-AF65-F5344CB8AC3E}">
        <p14:creationId xmlns:p14="http://schemas.microsoft.com/office/powerpoint/2010/main" val="29694946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lide Number Placeholder 4"/>
          <p:cNvSpPr>
            <a:spLocks noGrp="1"/>
          </p:cNvSpPr>
          <p:nvPr>
            <p:ph type="sldNum" sz="quarter" idx="11"/>
          </p:nvPr>
        </p:nvSpPr>
        <p:spPr/>
        <p:txBody>
          <a:bodyPr/>
          <a:lstStyle/>
          <a:p>
            <a:fld id="{6DFF72A6-823E-954A-9ABC-3F5F1CEC347C}" type="slidenum">
              <a:rPr lang="en-US"/>
              <a:pPr/>
              <a:t>16</a:t>
            </a:fld>
            <a:endParaRPr lang="en-US"/>
          </a:p>
        </p:txBody>
      </p:sp>
      <p:sp>
        <p:nvSpPr>
          <p:cNvPr id="16" name="Footer Placeholder 5"/>
          <p:cNvSpPr>
            <a:spLocks noGrp="1"/>
          </p:cNvSpPr>
          <p:nvPr>
            <p:ph type="ftr" sz="quarter" idx="12"/>
          </p:nvPr>
        </p:nvSpPr>
        <p:spPr/>
        <p:txBody>
          <a:bodyPr/>
          <a:lstStyle/>
          <a:p>
            <a:r>
              <a:rPr lang="en-US"/>
              <a:t>System Direction of Human Action</a:t>
            </a:r>
          </a:p>
        </p:txBody>
      </p:sp>
      <p:pic>
        <p:nvPicPr>
          <p:cNvPr id="431126" name="Picture 22" descr="The image “http://www.domtools.com/~pab/images/paul-sunglasses.jpg” cannot be displayed, because it contains error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76800" y="3352800"/>
            <a:ext cx="2816225" cy="2112963"/>
          </a:xfrm>
          <a:prstGeom prst="rect">
            <a:avLst/>
          </a:prstGeom>
          <a:noFill/>
          <a:extLst>
            <a:ext uri="{909E8E84-426E-40dd-AFC4-6F175D3DCCD1}">
              <a14:hiddenFill xmlns="" xmlns:a14="http://schemas.microsoft.com/office/drawing/2010/main">
                <a:solidFill>
                  <a:srgbClr val="FFFFFF"/>
                </a:solidFill>
              </a14:hiddenFill>
            </a:ext>
          </a:extLst>
        </p:spPr>
      </p:pic>
      <p:sp>
        <p:nvSpPr>
          <p:cNvPr id="431106" name="Rectangle 2"/>
          <p:cNvSpPr>
            <a:spLocks noGrp="1" noRot="1" noChangeArrowheads="1"/>
          </p:cNvSpPr>
          <p:nvPr>
            <p:ph type="title"/>
          </p:nvPr>
        </p:nvSpPr>
        <p:spPr/>
        <p:txBody>
          <a:bodyPr/>
          <a:lstStyle/>
          <a:p>
            <a:r>
              <a:rPr lang="en-US"/>
              <a:t>Anticipation</a:t>
            </a:r>
          </a:p>
        </p:txBody>
      </p:sp>
      <p:sp>
        <p:nvSpPr>
          <p:cNvPr id="431107" name="Rectangle 3"/>
          <p:cNvSpPr>
            <a:spLocks noGrp="1" noRot="1" noChangeArrowheads="1"/>
          </p:cNvSpPr>
          <p:nvPr>
            <p:ph type="body" idx="1"/>
          </p:nvPr>
        </p:nvSpPr>
        <p:spPr/>
        <p:txBody>
          <a:bodyPr/>
          <a:lstStyle/>
          <a:p>
            <a:r>
              <a:rPr lang="en-US"/>
              <a:t>Anticipate common errors before they happen. Actively seek out and address problems before they disrupt interaction. </a:t>
            </a:r>
          </a:p>
        </p:txBody>
      </p:sp>
      <p:pic>
        <p:nvPicPr>
          <p:cNvPr id="431116" name="Picture 12" descr="aft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0688" y="3352800"/>
            <a:ext cx="2819400" cy="2114550"/>
          </a:xfrm>
          <a:prstGeom prst="rect">
            <a:avLst/>
          </a:prstGeom>
          <a:noFill/>
          <a:extLst>
            <a:ext uri="{909E8E84-426E-40dd-AFC4-6F175D3DCCD1}">
              <a14:hiddenFill xmlns="" xmlns:a14="http://schemas.microsoft.com/office/drawing/2010/main">
                <a:solidFill>
                  <a:srgbClr val="FFFFFF"/>
                </a:solidFill>
              </a14:hiddenFill>
            </a:ext>
          </a:extLst>
        </p:spPr>
      </p:pic>
      <p:grpSp>
        <p:nvGrpSpPr>
          <p:cNvPr id="431128" name="Group 24"/>
          <p:cNvGrpSpPr>
            <a:grpSpLocks/>
          </p:cNvGrpSpPr>
          <p:nvPr/>
        </p:nvGrpSpPr>
        <p:grpSpPr bwMode="auto">
          <a:xfrm>
            <a:off x="4814888" y="3271838"/>
            <a:ext cx="441325" cy="766762"/>
            <a:chOff x="3033" y="2061"/>
            <a:chExt cx="160" cy="277"/>
          </a:xfrm>
        </p:grpSpPr>
        <p:sp>
          <p:nvSpPr>
            <p:cNvPr id="431119" name="Line 15"/>
            <p:cNvSpPr>
              <a:spLocks noChangeShapeType="1"/>
            </p:cNvSpPr>
            <p:nvPr/>
          </p:nvSpPr>
          <p:spPr bwMode="auto">
            <a:xfrm>
              <a:off x="3033" y="2061"/>
              <a:ext cx="160" cy="277"/>
            </a:xfrm>
            <a:prstGeom prst="line">
              <a:avLst/>
            </a:prstGeom>
            <a:noFill/>
            <a:ln w="101600">
              <a:solidFill>
                <a:srgbClr val="FF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431121" name="Line 17"/>
            <p:cNvSpPr>
              <a:spLocks noChangeShapeType="1"/>
            </p:cNvSpPr>
            <p:nvPr/>
          </p:nvSpPr>
          <p:spPr bwMode="auto">
            <a:xfrm flipH="1">
              <a:off x="3033" y="2061"/>
              <a:ext cx="156" cy="276"/>
            </a:xfrm>
            <a:prstGeom prst="line">
              <a:avLst/>
            </a:prstGeom>
            <a:noFill/>
            <a:ln w="101600">
              <a:solidFill>
                <a:srgbClr val="FF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grpSp>
      <p:sp>
        <p:nvSpPr>
          <p:cNvPr id="431122" name="Line 18"/>
          <p:cNvSpPr>
            <a:spLocks noChangeShapeType="1"/>
          </p:cNvSpPr>
          <p:nvPr/>
        </p:nvSpPr>
        <p:spPr bwMode="auto">
          <a:xfrm>
            <a:off x="1646238" y="3713163"/>
            <a:ext cx="171450" cy="296862"/>
          </a:xfrm>
          <a:prstGeom prst="line">
            <a:avLst/>
          </a:prstGeom>
          <a:noFill/>
          <a:ln w="101600">
            <a:solidFill>
              <a:srgbClr val="00FF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431123" name="Line 19"/>
          <p:cNvSpPr>
            <a:spLocks noChangeShapeType="1"/>
          </p:cNvSpPr>
          <p:nvPr/>
        </p:nvSpPr>
        <p:spPr bwMode="auto">
          <a:xfrm flipH="1">
            <a:off x="1825625" y="3257550"/>
            <a:ext cx="393700" cy="695325"/>
          </a:xfrm>
          <a:prstGeom prst="line">
            <a:avLst/>
          </a:prstGeom>
          <a:noFill/>
          <a:ln w="101600">
            <a:solidFill>
              <a:srgbClr val="00FF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Tree>
    <p:extLst>
      <p:ext uri="{BB962C8B-B14F-4D97-AF65-F5344CB8AC3E}">
        <p14:creationId xmlns:p14="http://schemas.microsoft.com/office/powerpoint/2010/main" val="32579289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4"/>
          <p:cNvSpPr>
            <a:spLocks noGrp="1"/>
          </p:cNvSpPr>
          <p:nvPr>
            <p:ph type="sldNum" sz="quarter" idx="11"/>
          </p:nvPr>
        </p:nvSpPr>
        <p:spPr/>
        <p:txBody>
          <a:bodyPr/>
          <a:lstStyle/>
          <a:p>
            <a:fld id="{02B3A81D-825F-E341-A587-8D804343EE3B}" type="slidenum">
              <a:rPr lang="en-US"/>
              <a:pPr/>
              <a:t>17</a:t>
            </a:fld>
            <a:endParaRPr lang="en-US"/>
          </a:p>
        </p:txBody>
      </p:sp>
      <p:sp>
        <p:nvSpPr>
          <p:cNvPr id="9" name="Footer Placeholder 5"/>
          <p:cNvSpPr>
            <a:spLocks noGrp="1"/>
          </p:cNvSpPr>
          <p:nvPr>
            <p:ph type="ftr" sz="quarter" idx="12"/>
          </p:nvPr>
        </p:nvSpPr>
        <p:spPr/>
        <p:txBody>
          <a:bodyPr/>
          <a:lstStyle/>
          <a:p>
            <a:r>
              <a:rPr lang="en-US"/>
              <a:t>System Direction of Human Action</a:t>
            </a:r>
          </a:p>
        </p:txBody>
      </p:sp>
      <p:sp>
        <p:nvSpPr>
          <p:cNvPr id="436226" name="Rectangle 2"/>
          <p:cNvSpPr>
            <a:spLocks noGrp="1" noRot="1" noChangeArrowheads="1"/>
          </p:cNvSpPr>
          <p:nvPr>
            <p:ph type="title"/>
          </p:nvPr>
        </p:nvSpPr>
        <p:spPr/>
        <p:txBody>
          <a:bodyPr/>
          <a:lstStyle/>
          <a:p>
            <a:r>
              <a:rPr lang="en-US"/>
              <a:t>Consequences</a:t>
            </a:r>
          </a:p>
        </p:txBody>
      </p:sp>
      <p:sp>
        <p:nvSpPr>
          <p:cNvPr id="436227" name="Rectangle 3"/>
          <p:cNvSpPr>
            <a:spLocks noGrp="1" noRot="1" noChangeArrowheads="1"/>
          </p:cNvSpPr>
          <p:nvPr>
            <p:ph type="body" idx="1"/>
          </p:nvPr>
        </p:nvSpPr>
        <p:spPr/>
        <p:txBody>
          <a:bodyPr/>
          <a:lstStyle/>
          <a:p>
            <a:r>
              <a:rPr lang="en-US"/>
              <a:t>Explain the consequences, both positive and negative, of particular actions.</a:t>
            </a:r>
          </a:p>
        </p:txBody>
      </p:sp>
    </p:spTree>
    <p:extLst>
      <p:ext uri="{BB962C8B-B14F-4D97-AF65-F5344CB8AC3E}">
        <p14:creationId xmlns:p14="http://schemas.microsoft.com/office/powerpoint/2010/main" val="26056863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4"/>
          <p:cNvSpPr>
            <a:spLocks noGrp="1"/>
          </p:cNvSpPr>
          <p:nvPr>
            <p:ph type="sldNum" sz="quarter" idx="11"/>
          </p:nvPr>
        </p:nvSpPr>
        <p:spPr/>
        <p:txBody>
          <a:bodyPr/>
          <a:lstStyle/>
          <a:p>
            <a:fld id="{8E316386-5444-D54C-90AC-66E6963C6F10}" type="slidenum">
              <a:rPr lang="en-US"/>
              <a:pPr/>
              <a:t>18</a:t>
            </a:fld>
            <a:endParaRPr lang="en-US"/>
          </a:p>
        </p:txBody>
      </p:sp>
      <p:sp>
        <p:nvSpPr>
          <p:cNvPr id="11" name="Footer Placeholder 5"/>
          <p:cNvSpPr>
            <a:spLocks noGrp="1"/>
          </p:cNvSpPr>
          <p:nvPr>
            <p:ph type="ftr" sz="quarter" idx="12"/>
          </p:nvPr>
        </p:nvSpPr>
        <p:spPr/>
        <p:txBody>
          <a:bodyPr/>
          <a:lstStyle/>
          <a:p>
            <a:r>
              <a:rPr lang="en-US"/>
              <a:t>System Direction of Human Action</a:t>
            </a:r>
          </a:p>
        </p:txBody>
      </p:sp>
      <p:sp>
        <p:nvSpPr>
          <p:cNvPr id="434178" name="Rectangle 2"/>
          <p:cNvSpPr>
            <a:spLocks noGrp="1" noRot="1" noChangeArrowheads="1"/>
          </p:cNvSpPr>
          <p:nvPr>
            <p:ph type="title"/>
          </p:nvPr>
        </p:nvSpPr>
        <p:spPr/>
        <p:txBody>
          <a:bodyPr/>
          <a:lstStyle/>
          <a:p>
            <a:r>
              <a:rPr lang="en-US"/>
              <a:t>External Aids</a:t>
            </a:r>
          </a:p>
        </p:txBody>
      </p:sp>
      <p:sp>
        <p:nvSpPr>
          <p:cNvPr id="434179" name="Rectangle 3"/>
          <p:cNvSpPr>
            <a:spLocks noGrp="1" noRot="1" noChangeArrowheads="1"/>
          </p:cNvSpPr>
          <p:nvPr>
            <p:ph type="body" idx="1"/>
          </p:nvPr>
        </p:nvSpPr>
        <p:spPr/>
        <p:txBody>
          <a:bodyPr/>
          <a:lstStyle/>
          <a:p>
            <a:r>
              <a:rPr lang="en-US"/>
              <a:t>Use physical props or other external aids to guide actions and provide feedback.</a:t>
            </a:r>
          </a:p>
        </p:txBody>
      </p:sp>
      <p:pic>
        <p:nvPicPr>
          <p:cNvPr id="434183" name="Picture 7" descr="TargetBall"/>
          <p:cNvPicPr>
            <a:picLocks noChangeAspect="1" noChangeArrowheads="1"/>
          </p:cNvPicPr>
          <p:nvPr/>
        </p:nvPicPr>
        <p:blipFill>
          <a:blip r:embed="rId2">
            <a:extLst>
              <a:ext uri="{28A0092B-C50C-407E-A947-70E740481C1C}">
                <a14:useLocalDpi xmlns:a14="http://schemas.microsoft.com/office/drawing/2010/main" val="0"/>
              </a:ext>
            </a:extLst>
          </a:blip>
          <a:srcRect l="21896" r="21799"/>
          <a:stretch>
            <a:fillRect/>
          </a:stretch>
        </p:blipFill>
        <p:spPr bwMode="auto">
          <a:xfrm>
            <a:off x="195263" y="2819400"/>
            <a:ext cx="2743200" cy="3654425"/>
          </a:xfrm>
          <a:prstGeom prst="rect">
            <a:avLst/>
          </a:prstGeom>
          <a:noFill/>
          <a:extLst>
            <a:ext uri="{909E8E84-426E-40dd-AFC4-6F175D3DCCD1}">
              <a14:hiddenFill xmlns="" xmlns:a14="http://schemas.microsoft.com/office/drawing/2010/main">
                <a:solidFill>
                  <a:srgbClr val="FFFFFF"/>
                </a:solidFill>
              </a14:hiddenFill>
            </a:ext>
          </a:extLst>
        </p:spPr>
      </p:pic>
      <p:pic>
        <p:nvPicPr>
          <p:cNvPr id="434184" name="Picture 8" descr="TrickClub"/>
          <p:cNvPicPr>
            <a:picLocks noChangeAspect="1" noChangeArrowheads="1"/>
          </p:cNvPicPr>
          <p:nvPr/>
        </p:nvPicPr>
        <p:blipFill>
          <a:blip r:embed="rId3">
            <a:extLst>
              <a:ext uri="{28A0092B-C50C-407E-A947-70E740481C1C}">
                <a14:useLocalDpi xmlns:a14="http://schemas.microsoft.com/office/drawing/2010/main" val="0"/>
              </a:ext>
            </a:extLst>
          </a:blip>
          <a:srcRect l="37537" r="24927"/>
          <a:stretch>
            <a:fillRect/>
          </a:stretch>
        </p:blipFill>
        <p:spPr bwMode="auto">
          <a:xfrm>
            <a:off x="3124200" y="2816225"/>
            <a:ext cx="1828800" cy="3654425"/>
          </a:xfrm>
          <a:prstGeom prst="rect">
            <a:avLst/>
          </a:prstGeom>
          <a:noFill/>
          <a:extLst>
            <a:ext uri="{909E8E84-426E-40dd-AFC4-6F175D3DCCD1}">
              <a14:hiddenFill xmlns="" xmlns:a14="http://schemas.microsoft.com/office/drawing/2010/main">
                <a:solidFill>
                  <a:srgbClr val="FFFFFF"/>
                </a:solidFill>
              </a14:hiddenFill>
            </a:ext>
          </a:extLst>
        </p:spPr>
      </p:pic>
      <p:pic>
        <p:nvPicPr>
          <p:cNvPr id="434185" name="Picture 9" descr="P3010126"/>
          <p:cNvPicPr>
            <a:picLocks noChangeAspect="1" noChangeArrowheads="1"/>
          </p:cNvPicPr>
          <p:nvPr/>
        </p:nvPicPr>
        <p:blipFill>
          <a:blip r:embed="rId4">
            <a:extLst>
              <a:ext uri="{28A0092B-C50C-407E-A947-70E740481C1C}">
                <a14:useLocalDpi xmlns:a14="http://schemas.microsoft.com/office/drawing/2010/main" val="0"/>
              </a:ext>
            </a:extLst>
          </a:blip>
          <a:srcRect l="10574" t="9419" r="17641"/>
          <a:stretch>
            <a:fillRect/>
          </a:stretch>
        </p:blipFill>
        <p:spPr bwMode="auto">
          <a:xfrm>
            <a:off x="5124450" y="2816225"/>
            <a:ext cx="3867150" cy="3660775"/>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26189321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6477000" y="5867400"/>
            <a:ext cx="2895600" cy="990600"/>
          </a:xfrm>
          <a:prstGeom prst="rect">
            <a:avLst/>
          </a:prstGeom>
          <a:solidFill>
            <a:schemeClr val="bg1"/>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2" name="Title 1"/>
          <p:cNvSpPr>
            <a:spLocks noGrp="1"/>
          </p:cNvSpPr>
          <p:nvPr>
            <p:ph type="title"/>
          </p:nvPr>
        </p:nvSpPr>
        <p:spPr/>
        <p:txBody>
          <a:bodyPr/>
          <a:lstStyle/>
          <a:p>
            <a:r>
              <a:rPr lang="en-US" dirty="0" smtClean="0"/>
              <a:t>Example: Octopocus </a:t>
            </a:r>
            <a:r>
              <a:rPr lang="en-US" sz="4000" dirty="0" smtClean="0"/>
              <a:t>[Bau UIST’08]</a:t>
            </a:r>
            <a:endParaRPr lang="en-US" sz="4000" dirty="0"/>
          </a:p>
        </p:txBody>
      </p:sp>
      <p:pic>
        <p:nvPicPr>
          <p:cNvPr id="5" name="OctopousNoAlternativesEndEarly">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838200" y="1042036"/>
            <a:ext cx="7735887" cy="5796426"/>
          </a:xfrm>
        </p:spPr>
      </p:pic>
      <p:sp>
        <p:nvSpPr>
          <p:cNvPr id="4" name="Slide Number Placeholder 3"/>
          <p:cNvSpPr>
            <a:spLocks noGrp="1"/>
          </p:cNvSpPr>
          <p:nvPr>
            <p:ph type="sldNum" sz="quarter" idx="12"/>
          </p:nvPr>
        </p:nvSpPr>
        <p:spPr/>
        <p:txBody>
          <a:bodyPr/>
          <a:lstStyle/>
          <a:p>
            <a:fld id="{23F2AF1E-9216-4056-9DA0-3E58C0837E5A}" type="slidenum">
              <a:rPr lang="en-US" smtClean="0"/>
              <a:pPr/>
              <a:t>19</a:t>
            </a:fld>
            <a:endParaRPr lang="en-US" dirty="0"/>
          </a:p>
        </p:txBody>
      </p:sp>
    </p:spTree>
    <p:extLst>
      <p:ext uri="{BB962C8B-B14F-4D97-AF65-F5344CB8AC3E}">
        <p14:creationId xmlns:p14="http://schemas.microsoft.com/office/powerpoint/2010/main" val="129592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77000" y="4343400"/>
            <a:ext cx="2466975" cy="2225902"/>
          </a:xfrm>
          <a:prstGeom prst="rect">
            <a:avLst/>
          </a:prstGeom>
        </p:spPr>
      </p:pic>
      <p:sp>
        <p:nvSpPr>
          <p:cNvPr id="2" name="Title 1"/>
          <p:cNvSpPr>
            <a:spLocks noGrp="1"/>
          </p:cNvSpPr>
          <p:nvPr>
            <p:ph type="title"/>
          </p:nvPr>
        </p:nvSpPr>
        <p:spPr>
          <a:xfrm>
            <a:off x="457200" y="274638"/>
            <a:ext cx="8229600" cy="1143000"/>
          </a:xfrm>
        </p:spPr>
        <p:txBody>
          <a:bodyPr>
            <a:normAutofit fontScale="90000"/>
          </a:bodyPr>
          <a:lstStyle/>
          <a:p>
            <a:r>
              <a:rPr lang="en-US" dirty="0" err="1" smtClean="0"/>
              <a:t>EDigs</a:t>
            </a:r>
            <a:r>
              <a:rPr lang="en-US" dirty="0" smtClean="0"/>
              <a:t> helps prospective tenants in the rental search process.</a:t>
            </a:r>
            <a:endParaRPr lang="en-US" dirty="0"/>
          </a:p>
        </p:txBody>
      </p:sp>
      <p:sp>
        <p:nvSpPr>
          <p:cNvPr id="3" name="Content Placeholder 2"/>
          <p:cNvSpPr>
            <a:spLocks noGrp="1"/>
          </p:cNvSpPr>
          <p:nvPr>
            <p:ph idx="1"/>
          </p:nvPr>
        </p:nvSpPr>
        <p:spPr/>
        <p:txBody>
          <a:bodyPr/>
          <a:lstStyle/>
          <a:p>
            <a:r>
              <a:rPr lang="en-US" dirty="0" smtClean="0"/>
              <a:t>Provides users with personalized estimates for utility costs.</a:t>
            </a:r>
          </a:p>
          <a:p>
            <a:endParaRPr lang="en-US" dirty="0" smtClean="0"/>
          </a:p>
          <a:p>
            <a:endParaRPr lang="en-US" dirty="0" smtClean="0"/>
          </a:p>
          <a:p>
            <a:endParaRPr lang="en-US" dirty="0"/>
          </a:p>
          <a:p>
            <a:r>
              <a:rPr lang="en-US" dirty="0" smtClean="0"/>
              <a:t>If you’re looking for an apartment in Pittsburgh…edigs.org</a:t>
            </a:r>
          </a:p>
          <a:p>
            <a:pPr lvl="1"/>
            <a:r>
              <a:rPr lang="en-US" dirty="0" smtClean="0"/>
              <a:t>Also an Android and iPhone app</a:t>
            </a: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52687" y="2600325"/>
            <a:ext cx="4238625" cy="1657350"/>
          </a:xfrm>
          <a:prstGeom prst="rect">
            <a:avLst/>
          </a:prstGeom>
        </p:spPr>
      </p:pic>
      <p:sp>
        <p:nvSpPr>
          <p:cNvPr id="5" name="Rectangle 4"/>
          <p:cNvSpPr/>
          <p:nvPr/>
        </p:nvSpPr>
        <p:spPr>
          <a:xfrm>
            <a:off x="5060092" y="3276600"/>
            <a:ext cx="1371600" cy="38100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906420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4"/>
          <p:cNvSpPr>
            <a:spLocks noGrp="1"/>
          </p:cNvSpPr>
          <p:nvPr>
            <p:ph type="sldNum" sz="quarter" idx="11"/>
          </p:nvPr>
        </p:nvSpPr>
        <p:spPr/>
        <p:txBody>
          <a:bodyPr/>
          <a:lstStyle/>
          <a:p>
            <a:fld id="{9578AEA6-7F86-164A-A567-DCD988D98DBC}" type="slidenum">
              <a:rPr lang="en-US"/>
              <a:pPr/>
              <a:t>20</a:t>
            </a:fld>
            <a:endParaRPr lang="en-US"/>
          </a:p>
        </p:txBody>
      </p:sp>
      <p:sp>
        <p:nvSpPr>
          <p:cNvPr id="11" name="Footer Placeholder 5"/>
          <p:cNvSpPr>
            <a:spLocks noGrp="1"/>
          </p:cNvSpPr>
          <p:nvPr>
            <p:ph type="ftr" sz="quarter" idx="12"/>
          </p:nvPr>
        </p:nvSpPr>
        <p:spPr/>
        <p:txBody>
          <a:bodyPr/>
          <a:lstStyle/>
          <a:p>
            <a:r>
              <a:rPr lang="en-US"/>
              <a:t>System Direction of Human Action</a:t>
            </a:r>
          </a:p>
        </p:txBody>
      </p:sp>
      <p:sp>
        <p:nvSpPr>
          <p:cNvPr id="435202" name="Rectangle 2"/>
          <p:cNvSpPr>
            <a:spLocks noGrp="1" noRot="1" noChangeArrowheads="1"/>
          </p:cNvSpPr>
          <p:nvPr>
            <p:ph type="title"/>
          </p:nvPr>
        </p:nvSpPr>
        <p:spPr/>
        <p:txBody>
          <a:bodyPr/>
          <a:lstStyle/>
          <a:p>
            <a:r>
              <a:rPr lang="en-US"/>
              <a:t>Confirmation</a:t>
            </a:r>
          </a:p>
        </p:txBody>
      </p:sp>
      <p:sp>
        <p:nvSpPr>
          <p:cNvPr id="435203" name="Rectangle 3"/>
          <p:cNvSpPr>
            <a:spLocks noGrp="1" noRot="1" noChangeArrowheads="1"/>
          </p:cNvSpPr>
          <p:nvPr>
            <p:ph type="body" idx="1"/>
          </p:nvPr>
        </p:nvSpPr>
        <p:spPr/>
        <p:txBody>
          <a:bodyPr/>
          <a:lstStyle/>
          <a:p>
            <a:r>
              <a:rPr lang="en-US" dirty="0"/>
              <a:t>Explicitly query the subject to ensure they are in the expected state.</a:t>
            </a:r>
          </a:p>
        </p:txBody>
      </p:sp>
      <p:graphicFrame>
        <p:nvGraphicFramePr>
          <p:cNvPr id="435208" name="Object 8"/>
          <p:cNvGraphicFramePr>
            <a:graphicFrameLocks noChangeAspect="1"/>
          </p:cNvGraphicFramePr>
          <p:nvPr/>
        </p:nvGraphicFramePr>
        <p:xfrm>
          <a:off x="2133600" y="3048000"/>
          <a:ext cx="7010400" cy="701675"/>
        </p:xfrm>
        <a:graphic>
          <a:graphicData uri="http://schemas.openxmlformats.org/presentationml/2006/ole">
            <mc:AlternateContent xmlns:mc="http://schemas.openxmlformats.org/markup-compatibility/2006">
              <mc:Choice xmlns:v="urn:schemas-microsoft-com:vml" Requires="v">
                <p:oleObj spid="_x0000_s11305" name="Image" r:id="rId4" imgW="10165902" imgH="1016231" progId="Photoshop.Image.5">
                  <p:embed/>
                </p:oleObj>
              </mc:Choice>
              <mc:Fallback>
                <p:oleObj name="Image" r:id="rId4" imgW="10165902" imgH="1016231" progId="Photoshop.Image.5">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33600" y="3048000"/>
                        <a:ext cx="7010400" cy="7016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435209" name="Object 9"/>
          <p:cNvGraphicFramePr>
            <a:graphicFrameLocks noChangeAspect="1"/>
          </p:cNvGraphicFramePr>
          <p:nvPr/>
        </p:nvGraphicFramePr>
        <p:xfrm>
          <a:off x="2133600" y="4613275"/>
          <a:ext cx="7011988" cy="1177925"/>
        </p:xfrm>
        <a:graphic>
          <a:graphicData uri="http://schemas.openxmlformats.org/presentationml/2006/ole">
            <mc:AlternateContent xmlns:mc="http://schemas.openxmlformats.org/markup-compatibility/2006">
              <mc:Choice xmlns:v="urn:schemas-microsoft-com:vml" Requires="v">
                <p:oleObj spid="_x0000_s11306" name="Image" r:id="rId6" imgW="10267561" imgH="1728203" progId="Photoshop.Image.5">
                  <p:embed/>
                </p:oleObj>
              </mc:Choice>
              <mc:Fallback>
                <p:oleObj name="Image" r:id="rId6" imgW="10267561" imgH="1728203" progId="Photoshop.Image.5">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t="1059" r="713"/>
                      <a:stretch>
                        <a:fillRect/>
                      </a:stretch>
                    </p:blipFill>
                    <p:spPr bwMode="auto">
                      <a:xfrm>
                        <a:off x="2133600" y="4613275"/>
                        <a:ext cx="7011988" cy="11779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pic>
        <p:nvPicPr>
          <p:cNvPr id="435210" name="Picture 10" descr="BD20053_[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11175" y="3206750"/>
            <a:ext cx="2797175" cy="2279650"/>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5294912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Example: Showing tentative Results</a:t>
            </a:r>
            <a:endParaRPr lang="en-US" dirty="0"/>
          </a:p>
        </p:txBody>
      </p:sp>
      <p:sp>
        <p:nvSpPr>
          <p:cNvPr id="4" name="Slide Number Placeholder 3"/>
          <p:cNvSpPr>
            <a:spLocks noGrp="1"/>
          </p:cNvSpPr>
          <p:nvPr>
            <p:ph type="sldNum" sz="quarter" idx="12"/>
          </p:nvPr>
        </p:nvSpPr>
        <p:spPr/>
        <p:txBody>
          <a:bodyPr/>
          <a:lstStyle/>
          <a:p>
            <a:fld id="{23F2AF1E-9216-4056-9DA0-3E58C0837E5A}" type="slidenum">
              <a:rPr lang="en-US" smtClean="0"/>
              <a:pPr/>
              <a:t>21</a:t>
            </a:fld>
            <a:endParaRPr lang="en-US" dirty="0"/>
          </a:p>
        </p:txBody>
      </p:sp>
      <p:pic>
        <p:nvPicPr>
          <p:cNvPr id="7" name="burlap-tentative.mov">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403475" y="1600200"/>
            <a:ext cx="4794250" cy="5029200"/>
          </a:xfrm>
        </p:spPr>
      </p:pic>
    </p:spTree>
    <p:extLst>
      <p:ext uri="{BB962C8B-B14F-4D97-AF65-F5344CB8AC3E}">
        <p14:creationId xmlns:p14="http://schemas.microsoft.com/office/powerpoint/2010/main" val="5076562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7"/>
                                        </p:tgtEl>
                                      </p:cBhvr>
                                    </p:cmd>
                                  </p:childTnLst>
                                </p:cTn>
                              </p:par>
                            </p:childTnLst>
                          </p:cTn>
                        </p:par>
                      </p:childTnLst>
                    </p:cTn>
                  </p:par>
                </p:childTnLst>
              </p:cTn>
              <p:nextCondLst>
                <p:cond evt="onClick" delay="0">
                  <p:tgtEl>
                    <p:spTgt spid="7"/>
                  </p:tgtEl>
                </p:cond>
              </p:nextCondLst>
            </p:seq>
            <p:video>
              <p:cMediaNode vol="80000">
                <p:cTn id="7" fill="hold" display="0">
                  <p:stCondLst>
                    <p:cond delay="indefinite"/>
                  </p:stCondLst>
                </p:cTn>
                <p:tgtEl>
                  <p:spTgt spid="7"/>
                </p:tgtEl>
              </p:cMediaNode>
            </p:vide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4"/>
          <p:cNvSpPr>
            <a:spLocks noGrp="1"/>
          </p:cNvSpPr>
          <p:nvPr>
            <p:ph type="sldNum" sz="quarter" idx="11"/>
          </p:nvPr>
        </p:nvSpPr>
        <p:spPr/>
        <p:txBody>
          <a:bodyPr/>
          <a:lstStyle/>
          <a:p>
            <a:fld id="{3FA71451-CBF9-D546-9736-C145BBFF0066}" type="slidenum">
              <a:rPr lang="en-US"/>
              <a:pPr/>
              <a:t>22</a:t>
            </a:fld>
            <a:endParaRPr lang="en-US"/>
          </a:p>
        </p:txBody>
      </p:sp>
      <p:sp>
        <p:nvSpPr>
          <p:cNvPr id="12" name="Footer Placeholder 5"/>
          <p:cNvSpPr>
            <a:spLocks noGrp="1"/>
          </p:cNvSpPr>
          <p:nvPr>
            <p:ph type="ftr" sz="quarter" idx="12"/>
          </p:nvPr>
        </p:nvSpPr>
        <p:spPr/>
        <p:txBody>
          <a:bodyPr/>
          <a:lstStyle/>
          <a:p>
            <a:r>
              <a:rPr lang="en-US"/>
              <a:t>System Direction of Human Action</a:t>
            </a:r>
          </a:p>
        </p:txBody>
      </p:sp>
      <p:sp>
        <p:nvSpPr>
          <p:cNvPr id="437250" name="Rectangle 2"/>
          <p:cNvSpPr>
            <a:spLocks noGrp="1" noRot="1" noChangeArrowheads="1"/>
          </p:cNvSpPr>
          <p:nvPr>
            <p:ph type="title"/>
          </p:nvPr>
        </p:nvSpPr>
        <p:spPr/>
        <p:txBody>
          <a:bodyPr/>
          <a:lstStyle/>
          <a:p>
            <a:r>
              <a:rPr lang="en-US"/>
              <a:t>Freshness</a:t>
            </a:r>
          </a:p>
        </p:txBody>
      </p:sp>
      <p:sp>
        <p:nvSpPr>
          <p:cNvPr id="437251" name="Rectangle 3"/>
          <p:cNvSpPr>
            <a:spLocks noGrp="1" noRot="1" noChangeArrowheads="1"/>
          </p:cNvSpPr>
          <p:nvPr>
            <p:ph type="body" idx="1"/>
          </p:nvPr>
        </p:nvSpPr>
        <p:spPr/>
        <p:txBody>
          <a:bodyPr/>
          <a:lstStyle/>
          <a:p>
            <a:r>
              <a:rPr lang="en-US"/>
              <a:t>Avoid repeating utterances, even when giving an instruction nearly identical to a previous one. </a:t>
            </a:r>
          </a:p>
        </p:txBody>
      </p:sp>
      <p:pic>
        <p:nvPicPr>
          <p:cNvPr id="14" name="target.m4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231823" y="2692400"/>
            <a:ext cx="2438400" cy="4165600"/>
          </a:xfrm>
          <a:prstGeom prst="rect">
            <a:avLst/>
          </a:prstGeom>
        </p:spPr>
      </p:pic>
    </p:spTree>
    <p:extLst>
      <p:ext uri="{BB962C8B-B14F-4D97-AF65-F5344CB8AC3E}">
        <p14:creationId xmlns:p14="http://schemas.microsoft.com/office/powerpoint/2010/main" val="11032732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restart="whenNotActive" fill="hold" evtFilter="cancelBubble" nodeType="interactiveSeq">
                <p:stCondLst>
                  <p:cond evt="onClick" delay="0">
                    <p:tgtEl>
                      <p:spTgt spid="1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14"/>
                                        </p:tgtEl>
                                      </p:cBhvr>
                                    </p:cmd>
                                  </p:childTnLst>
                                </p:cTn>
                              </p:par>
                            </p:childTnLst>
                          </p:cTn>
                        </p:par>
                      </p:childTnLst>
                    </p:cTn>
                  </p:par>
                </p:childTnLst>
              </p:cTn>
              <p:nextCondLst>
                <p:cond evt="onClick" delay="0">
                  <p:tgtEl>
                    <p:spTgt spid="14"/>
                  </p:tgtEl>
                </p:cond>
              </p:nextCondLst>
            </p:seq>
            <p:video>
              <p:cMediaNode vol="80000">
                <p:cTn id="7" fill="hold" display="0">
                  <p:stCondLst>
                    <p:cond delay="indefinite"/>
                  </p:stCondLst>
                </p:cTn>
                <p:tgtEl>
                  <p:spTgt spid="14"/>
                </p:tgtEl>
              </p:cMediaNode>
            </p:vide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4"/>
          <p:cNvSpPr>
            <a:spLocks noGrp="1"/>
          </p:cNvSpPr>
          <p:nvPr>
            <p:ph type="sldNum" sz="quarter" idx="11"/>
          </p:nvPr>
        </p:nvSpPr>
        <p:spPr/>
        <p:txBody>
          <a:bodyPr/>
          <a:lstStyle/>
          <a:p>
            <a:fld id="{E5761608-BEE9-5F4A-991F-6BC03D396C54}" type="slidenum">
              <a:rPr lang="en-US"/>
              <a:pPr/>
              <a:t>23</a:t>
            </a:fld>
            <a:endParaRPr lang="en-US"/>
          </a:p>
        </p:txBody>
      </p:sp>
      <p:sp>
        <p:nvSpPr>
          <p:cNvPr id="8" name="Footer Placeholder 5"/>
          <p:cNvSpPr>
            <a:spLocks noGrp="1"/>
          </p:cNvSpPr>
          <p:nvPr>
            <p:ph type="ftr" sz="quarter" idx="12"/>
          </p:nvPr>
        </p:nvSpPr>
        <p:spPr/>
        <p:txBody>
          <a:bodyPr/>
          <a:lstStyle/>
          <a:p>
            <a:r>
              <a:rPr lang="en-US"/>
              <a:t>System Direction of Human Action</a:t>
            </a:r>
          </a:p>
        </p:txBody>
      </p:sp>
      <p:sp>
        <p:nvSpPr>
          <p:cNvPr id="438274" name="Rectangle 2"/>
          <p:cNvSpPr>
            <a:spLocks noGrp="1" noRot="1" noChangeArrowheads="1"/>
          </p:cNvSpPr>
          <p:nvPr>
            <p:ph type="title"/>
          </p:nvPr>
        </p:nvSpPr>
        <p:spPr/>
        <p:txBody>
          <a:bodyPr/>
          <a:lstStyle/>
          <a:p>
            <a:r>
              <a:rPr lang="en-US"/>
              <a:t>Progressive Assistance</a:t>
            </a:r>
          </a:p>
        </p:txBody>
      </p:sp>
      <p:sp>
        <p:nvSpPr>
          <p:cNvPr id="438275" name="Rectangle 3"/>
          <p:cNvSpPr>
            <a:spLocks noGrp="1" noRot="1" noChangeArrowheads="1"/>
          </p:cNvSpPr>
          <p:nvPr>
            <p:ph type="body" idx="1"/>
          </p:nvPr>
        </p:nvSpPr>
        <p:spPr>
          <a:xfrm>
            <a:off x="457200" y="1600200"/>
            <a:ext cx="8686800" cy="4525963"/>
          </a:xfrm>
        </p:spPr>
        <p:txBody>
          <a:bodyPr/>
          <a:lstStyle/>
          <a:p>
            <a:r>
              <a:rPr lang="en-US" dirty="0"/>
              <a:t>Provide </a:t>
            </a:r>
            <a:r>
              <a:rPr lang="ja-JP" altLang="en-US" dirty="0">
                <a:latin typeface="Arial"/>
              </a:rPr>
              <a:t>“</a:t>
            </a:r>
            <a:r>
              <a:rPr lang="en-US" dirty="0"/>
              <a:t>successively more informative error messages which consider the probable context </a:t>
            </a:r>
            <a:r>
              <a:rPr lang="en-US" dirty="0" smtClean="0"/>
              <a:t>of misunderstanding</a:t>
            </a:r>
            <a:r>
              <a:rPr lang="ja-JP" altLang="en-US" dirty="0">
                <a:latin typeface="Arial"/>
              </a:rPr>
              <a:t>”</a:t>
            </a:r>
            <a:r>
              <a:rPr lang="en-US" dirty="0"/>
              <a:t> [Yankelovich95].</a:t>
            </a:r>
          </a:p>
        </p:txBody>
      </p:sp>
      <p:sp>
        <p:nvSpPr>
          <p:cNvPr id="9" name="Slide Number Placeholder 5"/>
          <p:cNvSpPr txBox="1">
            <a:spLocks/>
          </p:cNvSpPr>
          <p:nvPr/>
        </p:nvSpPr>
        <p:spPr>
          <a:xfrm>
            <a:off x="8763000" y="6324600"/>
            <a:ext cx="381000" cy="304800"/>
          </a:xfrm>
          <a:prstGeom prst="rect">
            <a:avLst/>
          </a:prstGeom>
        </p:spPr>
        <p:txBody>
          <a:bodyPr vert="horz" lIns="91440" tIns="45720" rIns="91440" bIns="45720" rtlCol="0" anchor="ctr"/>
          <a:lstStyle>
            <a:defPPr>
              <a:defRPr lang="en-US"/>
            </a:defPPr>
            <a:lvl1pPr marL="0" algn="r" defTabSz="914400" rtl="0" eaLnBrk="1" latinLnBrk="0" hangingPunct="1">
              <a:defRPr sz="1100" kern="1200">
                <a:solidFill>
                  <a:schemeClr val="bg1">
                    <a:lumMod val="9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158AB8E-CD7F-CF40-A8D6-BACF0D01CC7D}" type="slidenum">
              <a:rPr lang="en-US" smtClean="0"/>
              <a:pPr/>
              <a:t>23</a:t>
            </a:fld>
            <a:endParaRPr lang="en-US"/>
          </a:p>
        </p:txBody>
      </p:sp>
      <p:pic>
        <p:nvPicPr>
          <p:cNvPr id="2" name="word-progressive.m4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858790" y="3267075"/>
            <a:ext cx="3657600" cy="3454400"/>
          </a:xfrm>
          <a:prstGeom prst="rect">
            <a:avLst/>
          </a:prstGeom>
        </p:spPr>
      </p:pic>
    </p:spTree>
    <p:extLst>
      <p:ext uri="{BB962C8B-B14F-4D97-AF65-F5344CB8AC3E}">
        <p14:creationId xmlns:p14="http://schemas.microsoft.com/office/powerpoint/2010/main" val="33328588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4"/>
          <p:cNvSpPr>
            <a:spLocks noGrp="1"/>
          </p:cNvSpPr>
          <p:nvPr>
            <p:ph type="sldNum" sz="quarter" idx="11"/>
          </p:nvPr>
        </p:nvSpPr>
        <p:spPr/>
        <p:txBody>
          <a:bodyPr/>
          <a:lstStyle/>
          <a:p>
            <a:fld id="{DB6A177A-4B07-A844-A3E4-F53621123F82}" type="slidenum">
              <a:rPr lang="en-US"/>
              <a:pPr/>
              <a:t>24</a:t>
            </a:fld>
            <a:endParaRPr lang="en-US"/>
          </a:p>
        </p:txBody>
      </p:sp>
      <p:sp>
        <p:nvSpPr>
          <p:cNvPr id="9" name="Footer Placeholder 5"/>
          <p:cNvSpPr>
            <a:spLocks noGrp="1"/>
          </p:cNvSpPr>
          <p:nvPr>
            <p:ph type="ftr" sz="quarter" idx="12"/>
          </p:nvPr>
        </p:nvSpPr>
        <p:spPr/>
        <p:txBody>
          <a:bodyPr/>
          <a:lstStyle/>
          <a:p>
            <a:r>
              <a:rPr lang="en-US"/>
              <a:t>System Direction of Human Action</a:t>
            </a:r>
          </a:p>
        </p:txBody>
      </p:sp>
      <p:sp>
        <p:nvSpPr>
          <p:cNvPr id="454658" name="Rectangle 2"/>
          <p:cNvSpPr>
            <a:spLocks noGrp="1" noRot="1" noChangeArrowheads="1"/>
          </p:cNvSpPr>
          <p:nvPr>
            <p:ph type="title"/>
          </p:nvPr>
        </p:nvSpPr>
        <p:spPr/>
        <p:txBody>
          <a:bodyPr/>
          <a:lstStyle/>
          <a:p>
            <a:r>
              <a:rPr lang="en-US"/>
              <a:t>Method Shifts</a:t>
            </a:r>
          </a:p>
        </p:txBody>
      </p:sp>
      <p:sp>
        <p:nvSpPr>
          <p:cNvPr id="454659" name="Rectangle 3"/>
          <p:cNvSpPr>
            <a:spLocks noGrp="1" noRot="1" noChangeArrowheads="1"/>
          </p:cNvSpPr>
          <p:nvPr>
            <p:ph type="body" idx="1"/>
          </p:nvPr>
        </p:nvSpPr>
        <p:spPr>
          <a:xfrm>
            <a:off x="762000" y="1644650"/>
            <a:ext cx="8077200" cy="4756150"/>
          </a:xfrm>
        </p:spPr>
        <p:txBody>
          <a:bodyPr/>
          <a:lstStyle/>
          <a:p>
            <a:r>
              <a:rPr lang="en-US"/>
              <a:t>In response to problems, vary forms of direction between </a:t>
            </a:r>
            <a:r>
              <a:rPr lang="en-US" b="1"/>
              <a:t>Tell</a:t>
            </a:r>
            <a:r>
              <a:rPr lang="en-US"/>
              <a:t>, </a:t>
            </a:r>
            <a:r>
              <a:rPr lang="en-US" b="1"/>
              <a:t>Show</a:t>
            </a:r>
            <a:r>
              <a:rPr lang="en-US"/>
              <a:t>, and </a:t>
            </a:r>
            <a:r>
              <a:rPr lang="en-US" b="1"/>
              <a:t>Make</a:t>
            </a:r>
            <a:r>
              <a:rPr lang="en-US"/>
              <a:t>.</a:t>
            </a:r>
          </a:p>
        </p:txBody>
      </p:sp>
      <p:pic>
        <p:nvPicPr>
          <p:cNvPr id="2" name="tellshow.m4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838200" y="2819400"/>
            <a:ext cx="5923280" cy="4038600"/>
          </a:xfrm>
          <a:prstGeom prst="rect">
            <a:avLst/>
          </a:prstGeom>
        </p:spPr>
      </p:pic>
    </p:spTree>
    <p:extLst>
      <p:ext uri="{BB962C8B-B14F-4D97-AF65-F5344CB8AC3E}">
        <p14:creationId xmlns:p14="http://schemas.microsoft.com/office/powerpoint/2010/main" val="10037024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4"/>
          <p:cNvSpPr>
            <a:spLocks noGrp="1"/>
          </p:cNvSpPr>
          <p:nvPr>
            <p:ph type="sldNum" sz="quarter" idx="11"/>
          </p:nvPr>
        </p:nvSpPr>
        <p:spPr/>
        <p:txBody>
          <a:bodyPr/>
          <a:lstStyle/>
          <a:p>
            <a:fld id="{83A0BED7-B14C-BA4B-BC8D-35E870BD4F07}" type="slidenum">
              <a:rPr lang="en-US"/>
              <a:pPr/>
              <a:t>25</a:t>
            </a:fld>
            <a:endParaRPr lang="en-US"/>
          </a:p>
        </p:txBody>
      </p:sp>
      <p:sp>
        <p:nvSpPr>
          <p:cNvPr id="11" name="Footer Placeholder 5"/>
          <p:cNvSpPr>
            <a:spLocks noGrp="1"/>
          </p:cNvSpPr>
          <p:nvPr>
            <p:ph type="ftr" sz="quarter" idx="12"/>
          </p:nvPr>
        </p:nvSpPr>
        <p:spPr/>
        <p:txBody>
          <a:bodyPr/>
          <a:lstStyle/>
          <a:p>
            <a:r>
              <a:rPr lang="en-US"/>
              <a:t>System Direction of Human Action</a:t>
            </a:r>
          </a:p>
        </p:txBody>
      </p:sp>
      <p:sp>
        <p:nvSpPr>
          <p:cNvPr id="443394" name="Rectangle 2"/>
          <p:cNvSpPr>
            <a:spLocks noGrp="1" noRot="1" noChangeArrowheads="1"/>
          </p:cNvSpPr>
          <p:nvPr>
            <p:ph type="title"/>
          </p:nvPr>
        </p:nvSpPr>
        <p:spPr/>
        <p:txBody>
          <a:bodyPr/>
          <a:lstStyle/>
          <a:p>
            <a:r>
              <a:rPr lang="en-US"/>
              <a:t>Modality Shifts</a:t>
            </a:r>
          </a:p>
        </p:txBody>
      </p:sp>
      <p:sp>
        <p:nvSpPr>
          <p:cNvPr id="443395" name="Rectangle 3"/>
          <p:cNvSpPr>
            <a:spLocks noGrp="1" noRot="1" noChangeArrowheads="1"/>
          </p:cNvSpPr>
          <p:nvPr>
            <p:ph type="body" idx="1"/>
          </p:nvPr>
        </p:nvSpPr>
        <p:spPr/>
        <p:txBody>
          <a:bodyPr/>
          <a:lstStyle/>
          <a:p>
            <a:r>
              <a:rPr lang="en-US"/>
              <a:t>When a particular direction approach repeatedly fails, switch or augment the modalities of communication, </a:t>
            </a:r>
            <a:r>
              <a:rPr lang="en-US" i="1"/>
              <a:t>e.g.</a:t>
            </a:r>
            <a:r>
              <a:rPr lang="en-US"/>
              <a:t>, use visual rather than auditory cues.</a:t>
            </a:r>
          </a:p>
        </p:txBody>
      </p:sp>
      <p:pic>
        <p:nvPicPr>
          <p:cNvPr id="443400"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800" y="4300538"/>
            <a:ext cx="1981200" cy="1524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pic>
        <p:nvPicPr>
          <p:cNvPr id="443401" name="Picture 9" descr="HM00049_[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62400" y="4191000"/>
            <a:ext cx="1223963" cy="1789113"/>
          </a:xfrm>
          <a:prstGeom prst="rect">
            <a:avLst/>
          </a:prstGeom>
          <a:noFill/>
          <a:extLst>
            <a:ext uri="{909E8E84-426E-40dd-AFC4-6F175D3DCCD1}">
              <a14:hiddenFill xmlns="" xmlns:a14="http://schemas.microsoft.com/office/drawing/2010/main">
                <a:solidFill>
                  <a:srgbClr val="FFFFFF"/>
                </a:solidFill>
              </a14:hiddenFill>
            </a:ext>
          </a:extLst>
        </p:spPr>
      </p:pic>
      <p:pic>
        <p:nvPicPr>
          <p:cNvPr id="443402" name="Picture 10" descr="BD10381_[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62600" y="4291013"/>
            <a:ext cx="1698625" cy="1519237"/>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27238321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6"/>
          <p:cNvSpPr>
            <a:spLocks noGrp="1"/>
          </p:cNvSpPr>
          <p:nvPr>
            <p:ph type="sldNum" sz="quarter" idx="12"/>
          </p:nvPr>
        </p:nvSpPr>
        <p:spPr/>
        <p:txBody>
          <a:bodyPr/>
          <a:lstStyle/>
          <a:p>
            <a:fld id="{3EF220BD-8B2C-BB44-9A63-58986970428E}" type="slidenum">
              <a:rPr lang="en-US"/>
              <a:pPr/>
              <a:t>26</a:t>
            </a:fld>
            <a:endParaRPr lang="en-US"/>
          </a:p>
        </p:txBody>
      </p:sp>
      <p:sp>
        <p:nvSpPr>
          <p:cNvPr id="497666" name="Rectangle 2"/>
          <p:cNvSpPr>
            <a:spLocks noGrp="1" noChangeArrowheads="1"/>
          </p:cNvSpPr>
          <p:nvPr>
            <p:ph type="title"/>
          </p:nvPr>
        </p:nvSpPr>
        <p:spPr/>
        <p:txBody>
          <a:bodyPr/>
          <a:lstStyle/>
          <a:p>
            <a:r>
              <a:rPr lang="en-US" dirty="0" smtClean="0"/>
              <a:t>Shifting from writing to selection</a:t>
            </a:r>
            <a:endParaRPr lang="en-US" dirty="0"/>
          </a:p>
        </p:txBody>
      </p:sp>
      <p:sp>
        <p:nvSpPr>
          <p:cNvPr id="497667" name="Rectangle 3"/>
          <p:cNvSpPr>
            <a:spLocks noGrp="1" noChangeArrowheads="1"/>
          </p:cNvSpPr>
          <p:nvPr>
            <p:ph type="body" sz="half" idx="1"/>
          </p:nvPr>
        </p:nvSpPr>
        <p:spPr/>
        <p:txBody>
          <a:bodyPr/>
          <a:lstStyle/>
          <a:p>
            <a:r>
              <a:rPr lang="en-US" dirty="0"/>
              <a:t>Problem: The correct choice </a:t>
            </a:r>
            <a:r>
              <a:rPr lang="en-US" dirty="0" smtClean="0"/>
              <a:t>isn</a:t>
            </a:r>
            <a:r>
              <a:rPr lang="en-US" altLang="ja-JP" dirty="0" smtClean="0">
                <a:latin typeface="Arial"/>
              </a:rPr>
              <a:t>’</a:t>
            </a:r>
            <a:r>
              <a:rPr lang="en-US" dirty="0" smtClean="0"/>
              <a:t>t present</a:t>
            </a:r>
            <a:endParaRPr lang="en-US" dirty="0"/>
          </a:p>
          <a:p>
            <a:r>
              <a:rPr lang="en-US" dirty="0"/>
              <a:t>Example: word-prediction</a:t>
            </a:r>
          </a:p>
          <a:p>
            <a:r>
              <a:rPr lang="en-US" dirty="0"/>
              <a:t>Solution: Allow the user to add choices</a:t>
            </a:r>
          </a:p>
          <a:p>
            <a:endParaRPr lang="en-US" dirty="0"/>
          </a:p>
        </p:txBody>
      </p:sp>
      <p:sp>
        <p:nvSpPr>
          <p:cNvPr id="497668" name="Rectangle 4"/>
          <p:cNvSpPr>
            <a:spLocks noGrp="1" noChangeArrowheads="1"/>
          </p:cNvSpPr>
          <p:nvPr>
            <p:ph type="body" sz="half" idx="2"/>
          </p:nvPr>
        </p:nvSpPr>
        <p:spPr/>
        <p:txBody>
          <a:bodyPr/>
          <a:lstStyle/>
          <a:p>
            <a:endParaRPr lang="en-US"/>
          </a:p>
          <a:p>
            <a:pPr lvl="1"/>
            <a:endParaRPr lang="en-US"/>
          </a:p>
        </p:txBody>
      </p:sp>
      <p:pic>
        <p:nvPicPr>
          <p:cNvPr id="2" name="mixed3.m4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5029200" y="2819400"/>
            <a:ext cx="3556000" cy="3352800"/>
          </a:xfrm>
          <a:prstGeom prst="rect">
            <a:avLst/>
          </a:prstGeom>
        </p:spPr>
      </p:pic>
    </p:spTree>
    <p:extLst>
      <p:ext uri="{BB962C8B-B14F-4D97-AF65-F5344CB8AC3E}">
        <p14:creationId xmlns:p14="http://schemas.microsoft.com/office/powerpoint/2010/main" val="4276049629"/>
      </p:ext>
    </p:extLst>
  </p:cSld>
  <p:clrMapOvr>
    <a:masterClrMapping/>
  </p:clrMapOvr>
  <p:transition/>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Date Placeholder 3"/>
          <p:cNvSpPr>
            <a:spLocks noGrp="1"/>
          </p:cNvSpPr>
          <p:nvPr>
            <p:ph type="dt" sz="half" idx="10"/>
          </p:nvPr>
        </p:nvSpPr>
        <p:spPr/>
        <p:txBody>
          <a:bodyPr/>
          <a:lstStyle/>
          <a:p>
            <a:r>
              <a:rPr lang="en-US"/>
              <a:t>27 April 2004</a:t>
            </a:r>
          </a:p>
        </p:txBody>
      </p:sp>
      <p:sp>
        <p:nvSpPr>
          <p:cNvPr id="8" name="Slide Number Placeholder 4"/>
          <p:cNvSpPr>
            <a:spLocks noGrp="1"/>
          </p:cNvSpPr>
          <p:nvPr>
            <p:ph type="sldNum" sz="quarter" idx="11"/>
          </p:nvPr>
        </p:nvSpPr>
        <p:spPr/>
        <p:txBody>
          <a:bodyPr/>
          <a:lstStyle/>
          <a:p>
            <a:fld id="{D970D1FF-8C75-6A44-99B8-DCF30506B50C}" type="slidenum">
              <a:rPr lang="en-US"/>
              <a:pPr/>
              <a:t>27</a:t>
            </a:fld>
            <a:endParaRPr lang="en-US"/>
          </a:p>
        </p:txBody>
      </p:sp>
      <p:sp>
        <p:nvSpPr>
          <p:cNvPr id="9" name="Footer Placeholder 5"/>
          <p:cNvSpPr>
            <a:spLocks noGrp="1"/>
          </p:cNvSpPr>
          <p:nvPr>
            <p:ph type="ftr" sz="quarter" idx="12"/>
          </p:nvPr>
        </p:nvSpPr>
        <p:spPr/>
        <p:txBody>
          <a:bodyPr/>
          <a:lstStyle/>
          <a:p>
            <a:r>
              <a:rPr lang="en-US"/>
              <a:t>System Direction of Human Action</a:t>
            </a:r>
          </a:p>
        </p:txBody>
      </p:sp>
      <p:sp>
        <p:nvSpPr>
          <p:cNvPr id="455682" name="Rectangle 2"/>
          <p:cNvSpPr>
            <a:spLocks noGrp="1" noRot="1" noChangeArrowheads="1"/>
          </p:cNvSpPr>
          <p:nvPr>
            <p:ph type="title"/>
          </p:nvPr>
        </p:nvSpPr>
        <p:spPr/>
        <p:txBody>
          <a:bodyPr/>
          <a:lstStyle/>
          <a:p>
            <a:r>
              <a:rPr lang="en-US"/>
              <a:t>Level of Discourse</a:t>
            </a:r>
          </a:p>
        </p:txBody>
      </p:sp>
      <p:sp>
        <p:nvSpPr>
          <p:cNvPr id="455683" name="Rectangle 3"/>
          <p:cNvSpPr>
            <a:spLocks noGrp="1" noRot="1" noChangeArrowheads="1"/>
          </p:cNvSpPr>
          <p:nvPr>
            <p:ph type="body" idx="1"/>
          </p:nvPr>
        </p:nvSpPr>
        <p:spPr/>
        <p:txBody>
          <a:bodyPr/>
          <a:lstStyle/>
          <a:p>
            <a:r>
              <a:rPr lang="en-US"/>
              <a:t>Simplify vocabulary and language when people have difficulty understanding.</a:t>
            </a:r>
          </a:p>
        </p:txBody>
      </p:sp>
      <p:pic>
        <p:nvPicPr>
          <p:cNvPr id="3" name="discourse.m4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33400" y="2743200"/>
            <a:ext cx="5811520" cy="3962400"/>
          </a:xfrm>
          <a:prstGeom prst="rect">
            <a:avLst/>
          </a:prstGeom>
        </p:spPr>
      </p:pic>
    </p:spTree>
    <p:extLst>
      <p:ext uri="{BB962C8B-B14F-4D97-AF65-F5344CB8AC3E}">
        <p14:creationId xmlns:p14="http://schemas.microsoft.com/office/powerpoint/2010/main" val="27207160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4"/>
          <p:cNvSpPr>
            <a:spLocks noGrp="1"/>
          </p:cNvSpPr>
          <p:nvPr>
            <p:ph type="sldNum" sz="quarter" idx="11"/>
          </p:nvPr>
        </p:nvSpPr>
        <p:spPr/>
        <p:txBody>
          <a:bodyPr/>
          <a:lstStyle/>
          <a:p>
            <a:fld id="{D02737DB-B2D5-2646-9993-CBBC33E330B3}" type="slidenum">
              <a:rPr lang="en-US"/>
              <a:pPr/>
              <a:t>28</a:t>
            </a:fld>
            <a:endParaRPr lang="en-US"/>
          </a:p>
        </p:txBody>
      </p:sp>
      <p:sp>
        <p:nvSpPr>
          <p:cNvPr id="11" name="Footer Placeholder 5"/>
          <p:cNvSpPr>
            <a:spLocks noGrp="1"/>
          </p:cNvSpPr>
          <p:nvPr>
            <p:ph type="ftr" sz="quarter" idx="12"/>
          </p:nvPr>
        </p:nvSpPr>
        <p:spPr/>
        <p:txBody>
          <a:bodyPr/>
          <a:lstStyle/>
          <a:p>
            <a:r>
              <a:rPr lang="en-US"/>
              <a:t>System Direction of Human Action</a:t>
            </a:r>
          </a:p>
        </p:txBody>
      </p:sp>
      <p:sp>
        <p:nvSpPr>
          <p:cNvPr id="441346" name="Rectangle 2"/>
          <p:cNvSpPr>
            <a:spLocks noGrp="1" noRot="1" noChangeArrowheads="1"/>
          </p:cNvSpPr>
          <p:nvPr>
            <p:ph type="title"/>
          </p:nvPr>
        </p:nvSpPr>
        <p:spPr/>
        <p:txBody>
          <a:bodyPr/>
          <a:lstStyle/>
          <a:p>
            <a:r>
              <a:rPr lang="en-US"/>
              <a:t>Backtracking</a:t>
            </a:r>
          </a:p>
        </p:txBody>
      </p:sp>
      <p:sp>
        <p:nvSpPr>
          <p:cNvPr id="441347" name="Rectangle 3"/>
          <p:cNvSpPr>
            <a:spLocks noGrp="1" noRot="1" noChangeArrowheads="1"/>
          </p:cNvSpPr>
          <p:nvPr>
            <p:ph type="body" idx="1"/>
          </p:nvPr>
        </p:nvSpPr>
        <p:spPr/>
        <p:txBody>
          <a:bodyPr/>
          <a:lstStyle/>
          <a:p>
            <a:r>
              <a:rPr lang="en-US"/>
              <a:t>When grounding is lost, backtrack to the last state of mutual understanding.</a:t>
            </a:r>
          </a:p>
        </p:txBody>
      </p:sp>
      <p:pic>
        <p:nvPicPr>
          <p:cNvPr id="441354" name="Picture 10" descr="911_Backtracking1"/>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2133600" y="2795588"/>
            <a:ext cx="7010400" cy="1968500"/>
          </a:xfrm>
          <a:prstGeom prst="rect">
            <a:avLst/>
          </a:prstGeom>
          <a:noFill/>
          <a:extLst>
            <a:ext uri="{909E8E84-426E-40dd-AFC4-6F175D3DCCD1}">
              <a14:hiddenFill xmlns="" xmlns:a14="http://schemas.microsoft.com/office/drawing/2010/main">
                <a:solidFill>
                  <a:srgbClr val="FFFFFF"/>
                </a:solidFill>
              </a14:hiddenFill>
            </a:ext>
          </a:extLst>
        </p:spPr>
      </p:pic>
      <p:pic>
        <p:nvPicPr>
          <p:cNvPr id="441355" name="Picture 11" descr="911_Backtracking2"/>
          <p:cNvPicPr>
            <a:picLocks noChangeAspect="1" noChangeArrowheads="1"/>
          </p:cNvPicPr>
          <p:nvPr/>
        </p:nvPicPr>
        <p:blipFill>
          <a:blip r:embed="rId5">
            <a:extLst>
              <a:ext uri="{BEBA8EAE-BF5A-486C-A8C5-ECC9F3942E4B}">
                <a14:imgProps xmlns:a14="http://schemas.microsoft.com/office/drawing/2010/main">
                  <a14:imgLayer r:embed="rId6">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2133600" y="4938713"/>
            <a:ext cx="7010400" cy="1462087"/>
          </a:xfrm>
          <a:prstGeom prst="rect">
            <a:avLst/>
          </a:prstGeom>
          <a:noFill/>
          <a:extLst>
            <a:ext uri="{909E8E84-426E-40dd-AFC4-6F175D3DCCD1}">
              <a14:hiddenFill xmlns="" xmlns:a14="http://schemas.microsoft.com/office/drawing/2010/main">
                <a:solidFill>
                  <a:srgbClr val="FFFFFF"/>
                </a:solidFill>
              </a14:hiddenFill>
            </a:ext>
          </a:extLst>
        </p:spPr>
      </p:pic>
      <p:pic>
        <p:nvPicPr>
          <p:cNvPr id="441356" name="Picture 12" descr="BD20053_[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1175" y="3429000"/>
            <a:ext cx="2797175" cy="2279650"/>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26900778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Repetition</a:t>
            </a:r>
            <a:endParaRPr lang="en-US" dirty="0"/>
          </a:p>
        </p:txBody>
      </p:sp>
      <p:pic>
        <p:nvPicPr>
          <p:cNvPr id="8" name="burlap-rejection.mov">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3657600" y="1524000"/>
            <a:ext cx="4794250" cy="5029200"/>
          </a:xfrm>
        </p:spPr>
      </p:pic>
      <p:sp>
        <p:nvSpPr>
          <p:cNvPr id="4" name="Slide Number Placeholder 3"/>
          <p:cNvSpPr>
            <a:spLocks noGrp="1"/>
          </p:cNvSpPr>
          <p:nvPr>
            <p:ph type="sldNum" sz="quarter" idx="12"/>
          </p:nvPr>
        </p:nvSpPr>
        <p:spPr/>
        <p:txBody>
          <a:bodyPr/>
          <a:lstStyle/>
          <a:p>
            <a:fld id="{23F2AF1E-9216-4056-9DA0-3E58C0837E5A}" type="slidenum">
              <a:rPr lang="en-US" smtClean="0"/>
              <a:pPr/>
              <a:t>29</a:t>
            </a:fld>
            <a:endParaRPr lang="en-US" dirty="0"/>
          </a:p>
        </p:txBody>
      </p:sp>
      <p:pic>
        <p:nvPicPr>
          <p:cNvPr id="5"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3400" y="2667000"/>
            <a:ext cx="2967038" cy="32004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18194009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restart="whenNotActive" fill="hold" evtFilter="cancelBubble" nodeType="interactiveSeq">
                <p:stCondLst>
                  <p:cond evt="onClick" delay="0">
                    <p:tgtEl>
                      <p:spTgt spid="8"/>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8"/>
                                        </p:tgtEl>
                                      </p:cBhvr>
                                    </p:cmd>
                                  </p:childTnLst>
                                </p:cTn>
                              </p:par>
                            </p:childTnLst>
                          </p:cTn>
                        </p:par>
                      </p:childTnLst>
                    </p:cTn>
                  </p:par>
                </p:childTnLst>
              </p:cTn>
              <p:nextCondLst>
                <p:cond evt="onClick" delay="0">
                  <p:tgtEl>
                    <p:spTgt spid="8"/>
                  </p:tgtEl>
                </p:cond>
              </p:nextCondLst>
            </p:seq>
            <p:video>
              <p:cMediaNode vol="80000">
                <p:cTn id="7" fill="hold" display="0">
                  <p:stCondLst>
                    <p:cond delay="indefinite"/>
                  </p:stCondLst>
                </p:cTn>
                <p:tgtEl>
                  <p:spTgt spid="8"/>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Usable Machine Learning</a:t>
            </a:r>
            <a:endParaRPr lang="en-US" dirty="0"/>
          </a:p>
        </p:txBody>
      </p:sp>
      <p:sp>
        <p:nvSpPr>
          <p:cNvPr id="3" name="Content Placeholder 2"/>
          <p:cNvSpPr>
            <a:spLocks noGrp="1"/>
          </p:cNvSpPr>
          <p:nvPr>
            <p:ph idx="1"/>
          </p:nvPr>
        </p:nvSpPr>
        <p:spPr/>
        <p:txBody>
          <a:bodyPr/>
          <a:lstStyle/>
          <a:p>
            <a:pPr marL="0" indent="0">
              <a:buNone/>
            </a:pPr>
            <a:r>
              <a:rPr lang="en-US" dirty="0" smtClean="0"/>
              <a:t>Difficulties with machine learning</a:t>
            </a:r>
          </a:p>
          <a:p>
            <a:pPr lvl="1"/>
            <a:r>
              <a:rPr lang="en-US" dirty="0" smtClean="0"/>
              <a:t>Understand what is going on</a:t>
            </a:r>
          </a:p>
          <a:p>
            <a:pPr lvl="1"/>
            <a:r>
              <a:rPr lang="en-US" dirty="0" smtClean="0"/>
              <a:t>Control what is going on</a:t>
            </a:r>
          </a:p>
          <a:p>
            <a:pPr marL="0" indent="0">
              <a:buNone/>
            </a:pPr>
            <a:r>
              <a:rPr lang="en-US" dirty="0" smtClean="0"/>
              <a:t>Potential cost to user </a:t>
            </a:r>
          </a:p>
          <a:p>
            <a:pPr lvl="1"/>
            <a:r>
              <a:rPr lang="en-US" dirty="0" smtClean="0"/>
              <a:t>Corrections</a:t>
            </a:r>
          </a:p>
          <a:p>
            <a:pPr lvl="1"/>
            <a:r>
              <a:rPr lang="en-US" dirty="0" smtClean="0"/>
              <a:t>Features</a:t>
            </a:r>
          </a:p>
          <a:p>
            <a:pPr lvl="1"/>
            <a:r>
              <a:rPr lang="en-US" dirty="0" smtClean="0"/>
              <a:t>[Labels]</a:t>
            </a:r>
          </a:p>
          <a:p>
            <a:pPr lvl="1"/>
            <a:endParaRPr lang="en-US" dirty="0"/>
          </a:p>
        </p:txBody>
      </p:sp>
    </p:spTree>
    <p:extLst>
      <p:ext uri="{BB962C8B-B14F-4D97-AF65-F5344CB8AC3E}">
        <p14:creationId xmlns:p14="http://schemas.microsoft.com/office/powerpoint/2010/main" val="420653858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Date Placeholder 3"/>
          <p:cNvSpPr>
            <a:spLocks noGrp="1"/>
          </p:cNvSpPr>
          <p:nvPr>
            <p:ph type="dt" sz="half" idx="10"/>
          </p:nvPr>
        </p:nvSpPr>
        <p:spPr/>
        <p:txBody>
          <a:bodyPr/>
          <a:lstStyle/>
          <a:p>
            <a:r>
              <a:rPr lang="en-US" dirty="0"/>
              <a:t>27 April 2004</a:t>
            </a:r>
          </a:p>
        </p:txBody>
      </p:sp>
      <p:sp>
        <p:nvSpPr>
          <p:cNvPr id="10" name="Slide Number Placeholder 4"/>
          <p:cNvSpPr>
            <a:spLocks noGrp="1"/>
          </p:cNvSpPr>
          <p:nvPr>
            <p:ph type="sldNum" sz="quarter" idx="11"/>
          </p:nvPr>
        </p:nvSpPr>
        <p:spPr/>
        <p:txBody>
          <a:bodyPr/>
          <a:lstStyle/>
          <a:p>
            <a:fld id="{39EB9104-B60A-4144-83BF-11EF42E90708}" type="slidenum">
              <a:rPr lang="en-US"/>
              <a:pPr/>
              <a:t>30</a:t>
            </a:fld>
            <a:endParaRPr lang="en-US"/>
          </a:p>
        </p:txBody>
      </p:sp>
      <p:sp>
        <p:nvSpPr>
          <p:cNvPr id="11" name="Footer Placeholder 5"/>
          <p:cNvSpPr>
            <a:spLocks noGrp="1"/>
          </p:cNvSpPr>
          <p:nvPr>
            <p:ph type="ftr" sz="quarter" idx="12"/>
          </p:nvPr>
        </p:nvSpPr>
        <p:spPr/>
        <p:txBody>
          <a:bodyPr/>
          <a:lstStyle/>
          <a:p>
            <a:r>
              <a:rPr lang="en-US"/>
              <a:t>System Direction of Human Action</a:t>
            </a:r>
          </a:p>
        </p:txBody>
      </p:sp>
      <p:sp>
        <p:nvSpPr>
          <p:cNvPr id="442370" name="Rectangle 2"/>
          <p:cNvSpPr>
            <a:spLocks noGrp="1" noRot="1" noChangeArrowheads="1"/>
          </p:cNvSpPr>
          <p:nvPr>
            <p:ph type="title"/>
          </p:nvPr>
        </p:nvSpPr>
        <p:spPr/>
        <p:txBody>
          <a:bodyPr/>
          <a:lstStyle/>
          <a:p>
            <a:r>
              <a:rPr lang="en-US"/>
              <a:t>Graceful Failure</a:t>
            </a:r>
          </a:p>
        </p:txBody>
      </p:sp>
      <p:sp>
        <p:nvSpPr>
          <p:cNvPr id="442371" name="Rectangle 3"/>
          <p:cNvSpPr>
            <a:spLocks noGrp="1" noRot="1" noChangeArrowheads="1"/>
          </p:cNvSpPr>
          <p:nvPr>
            <p:ph type="body" idx="1"/>
          </p:nvPr>
        </p:nvSpPr>
        <p:spPr/>
        <p:txBody>
          <a:bodyPr/>
          <a:lstStyle/>
          <a:p>
            <a:r>
              <a:rPr lang="en-US"/>
              <a:t>When all else fails, provide natural exits from the interaction.</a:t>
            </a:r>
          </a:p>
        </p:txBody>
      </p:sp>
      <p:pic>
        <p:nvPicPr>
          <p:cNvPr id="442376" name="Picture 8" descr="HM00035_[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2819400"/>
            <a:ext cx="3352800" cy="3305175"/>
          </a:xfrm>
          <a:prstGeom prst="rect">
            <a:avLst/>
          </a:prstGeom>
          <a:noFill/>
          <a:extLst>
            <a:ext uri="{909E8E84-426E-40dd-AFC4-6F175D3DCCD1}">
              <a14:hiddenFill xmlns="" xmlns:a14="http://schemas.microsoft.com/office/drawing/2010/main">
                <a:solidFill>
                  <a:srgbClr val="FFFFFF"/>
                </a:solidFill>
              </a14:hiddenFill>
            </a:ext>
          </a:extLst>
        </p:spPr>
      </p:pic>
      <p:pic>
        <p:nvPicPr>
          <p:cNvPr id="442377" name="Picture 9" descr="computer"/>
          <p:cNvPicPr>
            <a:picLocks noChangeAspect="1" noChangeArrowheads="1"/>
          </p:cNvPicPr>
          <p:nvPr/>
        </p:nvPicPr>
        <p:blipFill>
          <a:blip r:embed="rId4">
            <a:extLst>
              <a:ext uri="{28A0092B-C50C-407E-A947-70E740481C1C}">
                <a14:useLocalDpi xmlns:a14="http://schemas.microsoft.com/office/drawing/2010/main" val="0"/>
              </a:ext>
            </a:extLst>
          </a:blip>
          <a:srcRect l="12962" r="12962" b="19444"/>
          <a:stretch>
            <a:fillRect/>
          </a:stretch>
        </p:blipFill>
        <p:spPr bwMode="auto">
          <a:xfrm>
            <a:off x="4419600" y="3429000"/>
            <a:ext cx="3352800" cy="2432050"/>
          </a:xfrm>
          <a:prstGeom prst="rect">
            <a:avLst/>
          </a:prstGeom>
          <a:noFill/>
          <a:extLst>
            <a:ext uri="{909E8E84-426E-40dd-AFC4-6F175D3DCCD1}">
              <a14:hiddenFill xmlns="" xmlns:a14="http://schemas.microsoft.com/office/drawing/2010/main">
                <a:solidFill>
                  <a:srgbClr val="FFFFFF"/>
                </a:solidFill>
              </a14:hiddenFill>
            </a:ext>
          </a:extLst>
        </p:spPr>
      </p:pic>
      <p:sp>
        <p:nvSpPr>
          <p:cNvPr id="442378" name="AutoShape 10"/>
          <p:cNvSpPr>
            <a:spLocks noChangeArrowheads="1"/>
          </p:cNvSpPr>
          <p:nvPr/>
        </p:nvSpPr>
        <p:spPr bwMode="auto">
          <a:xfrm>
            <a:off x="7010400" y="3048000"/>
            <a:ext cx="1600200" cy="533400"/>
          </a:xfrm>
          <a:prstGeom prst="wedgeRoundRectCallout">
            <a:avLst>
              <a:gd name="adj1" fmla="val -76685"/>
              <a:gd name="adj2" fmla="val 115477"/>
              <a:gd name="adj3" fmla="val 16667"/>
            </a:avLst>
          </a:prstGeom>
          <a:solidFill>
            <a:schemeClr val="bg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lgn="ctr"/>
            <a:r>
              <a:rPr lang="en-US" sz="2400" i="0">
                <a:latin typeface="Myriad Web" charset="0"/>
              </a:rPr>
              <a:t>JUMP!</a:t>
            </a:r>
          </a:p>
        </p:txBody>
      </p:sp>
    </p:spTree>
    <p:extLst>
      <p:ext uri="{BB962C8B-B14F-4D97-AF65-F5344CB8AC3E}">
        <p14:creationId xmlns:p14="http://schemas.microsoft.com/office/powerpoint/2010/main" val="17829052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6477000" y="5867400"/>
            <a:ext cx="2895600" cy="990600"/>
          </a:xfrm>
          <a:prstGeom prst="rect">
            <a:avLst/>
          </a:prstGeom>
          <a:solidFill>
            <a:schemeClr val="bg1"/>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2" name="Title 1"/>
          <p:cNvSpPr>
            <a:spLocks noGrp="1"/>
          </p:cNvSpPr>
          <p:nvPr>
            <p:ph type="title"/>
          </p:nvPr>
        </p:nvSpPr>
        <p:spPr/>
        <p:txBody>
          <a:bodyPr/>
          <a:lstStyle/>
          <a:p>
            <a:r>
              <a:rPr lang="en-US" dirty="0" smtClean="0"/>
              <a:t>Video Demonstrations</a:t>
            </a:r>
            <a:endParaRPr lang="en-US" dirty="0"/>
          </a:p>
        </p:txBody>
      </p:sp>
      <p:pic>
        <p:nvPicPr>
          <p:cNvPr id="5" name="file551-3">
            <a:hlinkClick r:id="" action="ppaction://media"/>
          </p:cNvPr>
          <p:cNvPicPr>
            <a:picLocks noGrp="1" noChangeAspect="1"/>
          </p:cNvPicPr>
          <p:nvPr>
            <p:ph idx="1"/>
            <a:videoFile r:link="rId1"/>
            <p:extLst>
              <p:ext uri="{DAA4B4D4-6D71-4841-9C94-3DE7FCFB9230}">
                <p14:media xmlns:p14="http://schemas.microsoft.com/office/powerpoint/2010/main" r:embed="rId2">
                  <p14:trim st="139795" end="3656"/>
                </p14:media>
              </p:ext>
            </p:extLst>
          </p:nvPr>
        </p:nvPicPr>
        <p:blipFill>
          <a:blip r:embed="rId4"/>
          <a:stretch>
            <a:fillRect/>
          </a:stretch>
        </p:blipFill>
        <p:spPr>
          <a:xfrm>
            <a:off x="0" y="1600200"/>
            <a:ext cx="9144000" cy="5143500"/>
          </a:xfrm>
        </p:spPr>
      </p:pic>
      <p:sp>
        <p:nvSpPr>
          <p:cNvPr id="4" name="Slide Number Placeholder 3"/>
          <p:cNvSpPr>
            <a:spLocks noGrp="1"/>
          </p:cNvSpPr>
          <p:nvPr>
            <p:ph type="sldNum" sz="quarter" idx="12"/>
          </p:nvPr>
        </p:nvSpPr>
        <p:spPr/>
        <p:txBody>
          <a:bodyPr/>
          <a:lstStyle/>
          <a:p>
            <a:fld id="{23F2AF1E-9216-4056-9DA0-3E58C0837E5A}" type="slidenum">
              <a:rPr lang="en-US" smtClean="0"/>
              <a:pPr/>
              <a:t>31</a:t>
            </a:fld>
            <a:endParaRPr lang="en-US" dirty="0"/>
          </a:p>
        </p:txBody>
      </p:sp>
    </p:spTree>
    <p:extLst>
      <p:ext uri="{BB962C8B-B14F-4D97-AF65-F5344CB8AC3E}">
        <p14:creationId xmlns:p14="http://schemas.microsoft.com/office/powerpoint/2010/main" val="221672372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2" name="Shape 2112"/>
          <p:cNvSpPr>
            <a:spLocks noGrp="1"/>
          </p:cNvSpPr>
          <p:nvPr>
            <p:ph type="sldNum" sz="quarter" idx="2"/>
          </p:nvPr>
        </p:nvSpPr>
        <p:spPr>
          <a:xfrm>
            <a:off x="26202" y="6555002"/>
            <a:ext cx="300824" cy="210313"/>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32</a:t>
            </a:fld>
            <a:endParaRPr/>
          </a:p>
        </p:txBody>
      </p:sp>
      <p:pic>
        <p:nvPicPr>
          <p:cNvPr id="2113" name="OverlayScale.mov"/>
          <p:cNvPicPr>
            <a:picLocks/>
          </p:cNvPicPr>
          <p:nvPr>
            <a:videoFile r:link="rId2"/>
            <p:extLst>
              <p:ext uri="{DAA4B4D4-6D71-4841-9C94-3DE7FCFB9230}">
                <p14:media xmlns:p14="http://schemas.microsoft.com/office/powerpoint/2010/main" r:embed="rId1"/>
              </p:ext>
            </p:extLst>
          </p:nvPr>
        </p:nvPicPr>
        <p:blipFill>
          <a:blip r:embed="rId5">
            <a:extLst/>
          </a:blip>
          <a:stretch>
            <a:fillRect/>
          </a:stretch>
        </p:blipFill>
        <p:spPr>
          <a:xfrm>
            <a:off x="-464065" y="-52919"/>
            <a:ext cx="10340576" cy="7350328"/>
          </a:xfrm>
          <a:prstGeom prst="rect">
            <a:avLst/>
          </a:prstGeom>
          <a:ln w="12700">
            <a:miter lim="400000"/>
          </a:ln>
        </p:spPr>
      </p:pic>
    </p:spTree>
    <p:extLst>
      <p:ext uri="{BB962C8B-B14F-4D97-AF65-F5344CB8AC3E}">
        <p14:creationId xmlns:p14="http://schemas.microsoft.com/office/powerpoint/2010/main" val="153236869"/>
      </p:ext>
    </p:extLst>
  </p:cSld>
  <p:clrMapOvr>
    <a:masterClrMapping/>
  </p:clrMapOvr>
  <mc:AlternateContent xmlns:mc="http://schemas.openxmlformats.org/markup-compatibility/2006" xmlns:p14="http://schemas.microsoft.com/office/powerpoint/2010/main">
    <mc:Choice Requires="p14">
      <p:transition spd="slow" p14:dur="1500"/>
    </mc:Choice>
    <mc:Fallback xmlns="">
      <p:transition xmlns:p14="http://schemas.microsoft.com/office/powerpoint/2010/main" spd="slow"/>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806577" fill="hold"/>
                                        <p:tgtEl>
                                          <p:spTgt spid="211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2113"/>
                </p:tgtEl>
              </p:cMediaNode>
            </p:video>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8" name="Shape 2108"/>
          <p:cNvSpPr>
            <a:spLocks noGrp="1"/>
          </p:cNvSpPr>
          <p:nvPr>
            <p:ph type="sldNum" sz="quarter" idx="2"/>
          </p:nvPr>
        </p:nvSpPr>
        <p:spPr>
          <a:xfrm>
            <a:off x="177221" y="6555002"/>
            <a:ext cx="149805" cy="210313"/>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33</a:t>
            </a:fld>
            <a:endParaRPr/>
          </a:p>
        </p:txBody>
      </p:sp>
      <p:pic>
        <p:nvPicPr>
          <p:cNvPr id="2109" name="OctopocusPriors.mov"/>
          <p:cNvPicPr>
            <a:picLocks/>
          </p:cNvPicPr>
          <p:nvPr>
            <a:videoFile r:link="rId2"/>
            <p:extLst>
              <p:ext uri="{DAA4B4D4-6D71-4841-9C94-3DE7FCFB9230}">
                <p14:media xmlns:p14="http://schemas.microsoft.com/office/powerpoint/2010/main" r:embed="rId1"/>
              </p:ext>
            </p:extLst>
          </p:nvPr>
        </p:nvPicPr>
        <p:blipFill>
          <a:blip r:embed="rId4">
            <a:extLst/>
          </a:blip>
          <a:stretch>
            <a:fillRect/>
          </a:stretch>
        </p:blipFill>
        <p:spPr>
          <a:xfrm>
            <a:off x="11999" y="1096073"/>
            <a:ext cx="9144001" cy="4665855"/>
          </a:xfrm>
          <a:prstGeom prst="rect">
            <a:avLst/>
          </a:prstGeom>
          <a:ln w="12700">
            <a:miter lim="400000"/>
          </a:ln>
        </p:spPr>
      </p:pic>
      <p:sp>
        <p:nvSpPr>
          <p:cNvPr id="2110" name="Shape 2110"/>
          <p:cNvSpPr/>
          <p:nvPr/>
        </p:nvSpPr>
        <p:spPr>
          <a:xfrm>
            <a:off x="-8236" y="5588319"/>
            <a:ext cx="9144001" cy="620544"/>
          </a:xfrm>
          <a:prstGeom prst="rect">
            <a:avLst/>
          </a:prstGeom>
          <a:solidFill>
            <a:srgbClr val="FFFFFF"/>
          </a:solidFill>
          <a:ln w="12700">
            <a:miter lim="400000"/>
          </a:ln>
        </p:spPr>
        <p:txBody>
          <a:bodyPr lIns="35717" tIns="35717" rIns="35717" bIns="35717" anchor="ctr"/>
          <a:lstStyle/>
          <a:p>
            <a:pPr algn="ctr" defTabSz="580409">
              <a:defRPr sz="5600">
                <a:effectLst>
                  <a:outerShdw blurRad="38100" dist="12700" dir="5400000" rotWithShape="0">
                    <a:srgbClr val="000000">
                      <a:alpha val="50000"/>
                    </a:srgbClr>
                  </a:outerShdw>
                </a:effectLst>
                <a:uFillTx/>
              </a:defRPr>
            </a:pPr>
            <a:endParaRPr/>
          </a:p>
        </p:txBody>
      </p:sp>
    </p:spTree>
    <p:extLst>
      <p:ext uri="{BB962C8B-B14F-4D97-AF65-F5344CB8AC3E}">
        <p14:creationId xmlns:p14="http://schemas.microsoft.com/office/powerpoint/2010/main" val="3422582021"/>
      </p:ext>
    </p:extLst>
  </p:cSld>
  <p:clrMapOvr>
    <a:masterClrMapping/>
  </p:clrMapOvr>
  <p:transition>
    <p:dissolve/>
  </p:transition>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7525833" fill="hold"/>
                                        <p:tgtEl>
                                          <p:spTgt spid="210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2109"/>
                </p:tgtEl>
              </p:cMediaNode>
            </p:video>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Usable Machine Learning</a:t>
            </a:r>
            <a:endParaRPr lang="en-US" dirty="0"/>
          </a:p>
        </p:txBody>
      </p:sp>
      <p:sp>
        <p:nvSpPr>
          <p:cNvPr id="3" name="Content Placeholder 2"/>
          <p:cNvSpPr>
            <a:spLocks noGrp="1"/>
          </p:cNvSpPr>
          <p:nvPr>
            <p:ph idx="1"/>
          </p:nvPr>
        </p:nvSpPr>
        <p:spPr/>
        <p:txBody>
          <a:bodyPr/>
          <a:lstStyle/>
          <a:p>
            <a:pPr marL="0" indent="0">
              <a:buNone/>
            </a:pPr>
            <a:r>
              <a:rPr lang="en-US" dirty="0" smtClean="0"/>
              <a:t>Difficulties with machine learning</a:t>
            </a:r>
          </a:p>
          <a:p>
            <a:pPr lvl="1"/>
            <a:r>
              <a:rPr lang="en-US" dirty="0" smtClean="0"/>
              <a:t>Understand what is going on</a:t>
            </a:r>
          </a:p>
          <a:p>
            <a:pPr lvl="1"/>
            <a:r>
              <a:rPr lang="en-US" dirty="0" smtClean="0"/>
              <a:t>Control what is going on</a:t>
            </a:r>
          </a:p>
          <a:p>
            <a:pPr marL="0" indent="0">
              <a:buNone/>
            </a:pPr>
            <a:r>
              <a:rPr lang="en-US" dirty="0" smtClean="0"/>
              <a:t>Potential cost to user </a:t>
            </a:r>
          </a:p>
          <a:p>
            <a:pPr lvl="1"/>
            <a:r>
              <a:rPr lang="en-US" dirty="0" smtClean="0"/>
              <a:t>Corrections</a:t>
            </a:r>
          </a:p>
          <a:p>
            <a:pPr lvl="1"/>
            <a:r>
              <a:rPr lang="en-US" b="1" dirty="0" smtClean="0"/>
              <a:t>Features</a:t>
            </a:r>
          </a:p>
          <a:p>
            <a:pPr lvl="1"/>
            <a:r>
              <a:rPr lang="en-US" dirty="0" smtClean="0"/>
              <a:t>[Labels]</a:t>
            </a:r>
          </a:p>
          <a:p>
            <a:pPr lvl="1"/>
            <a:endParaRPr lang="en-US" dirty="0"/>
          </a:p>
        </p:txBody>
      </p:sp>
    </p:spTree>
    <p:extLst>
      <p:ext uri="{BB962C8B-B14F-4D97-AF65-F5344CB8AC3E}">
        <p14:creationId xmlns:p14="http://schemas.microsoft.com/office/powerpoint/2010/main" val="1746656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normAutofit/>
          </a:bodyPr>
          <a:lstStyle/>
          <a:p>
            <a:r>
              <a:rPr lang="en-US" dirty="0" smtClean="0"/>
              <a:t>Costly features at prediction time</a:t>
            </a:r>
            <a:endParaRPr lang="en-US" dirty="0"/>
          </a:p>
        </p:txBody>
      </p:sp>
      <p:sp>
        <p:nvSpPr>
          <p:cNvPr id="3" name="Content Placeholder 2"/>
          <p:cNvSpPr>
            <a:spLocks noGrp="1"/>
          </p:cNvSpPr>
          <p:nvPr>
            <p:ph idx="1"/>
          </p:nvPr>
        </p:nvSpPr>
        <p:spPr/>
        <p:txBody>
          <a:bodyPr>
            <a:normAutofit lnSpcReduction="10000"/>
          </a:bodyPr>
          <a:lstStyle/>
          <a:p>
            <a:r>
              <a:rPr lang="en-US" dirty="0" smtClean="0"/>
              <a:t>Essence of the problem:</a:t>
            </a:r>
          </a:p>
          <a:p>
            <a:pPr lvl="1"/>
            <a:r>
              <a:rPr lang="en-US" dirty="0" smtClean="0"/>
              <a:t>Have limited information on a new test point</a:t>
            </a:r>
          </a:p>
          <a:p>
            <a:pPr lvl="1"/>
            <a:r>
              <a:rPr lang="en-US" dirty="0" smtClean="0"/>
              <a:t>Can acquire additional information, but at cost</a:t>
            </a:r>
          </a:p>
          <a:p>
            <a:pPr lvl="1"/>
            <a:r>
              <a:rPr lang="en-US" dirty="0" smtClean="0"/>
              <a:t>Different features have different costs</a:t>
            </a:r>
          </a:p>
          <a:p>
            <a:r>
              <a:rPr lang="en-US" dirty="0" smtClean="0"/>
              <a:t>Other examples</a:t>
            </a:r>
          </a:p>
          <a:p>
            <a:pPr lvl="1"/>
            <a:r>
              <a:rPr lang="en-US" dirty="0" smtClean="0"/>
              <a:t>Choosing which </a:t>
            </a:r>
            <a:r>
              <a:rPr lang="en-US" dirty="0"/>
              <a:t>tests to conduct to make a medical diagnosis</a:t>
            </a:r>
          </a:p>
          <a:p>
            <a:pPr lvl="1"/>
            <a:r>
              <a:rPr lang="en-US" dirty="0"/>
              <a:t>Giving personalized recommendations</a:t>
            </a:r>
          </a:p>
          <a:p>
            <a:pPr lvl="1"/>
            <a:r>
              <a:rPr lang="en-US" dirty="0"/>
              <a:t>Adaptive online surveys</a:t>
            </a:r>
          </a:p>
        </p:txBody>
      </p:sp>
    </p:spTree>
    <p:extLst>
      <p:ext uri="{BB962C8B-B14F-4D97-AF65-F5344CB8AC3E}">
        <p14:creationId xmlns:p14="http://schemas.microsoft.com/office/powerpoint/2010/main" val="1502781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dirty="0" smtClean="0"/>
              <a:t>RECS: Data collection</a:t>
            </a:r>
            <a:endParaRPr lang="en-US" dirty="0"/>
          </a:p>
        </p:txBody>
      </p:sp>
      <p:sp>
        <p:nvSpPr>
          <p:cNvPr id="3" name="Content Placeholder 2"/>
          <p:cNvSpPr>
            <a:spLocks noGrp="1"/>
          </p:cNvSpPr>
          <p:nvPr>
            <p:ph idx="1"/>
          </p:nvPr>
        </p:nvSpPr>
        <p:spPr/>
        <p:txBody>
          <a:bodyPr/>
          <a:lstStyle/>
          <a:p>
            <a:r>
              <a:rPr lang="en-US" dirty="0" smtClean="0"/>
              <a:t>Contracted by the EIA</a:t>
            </a:r>
          </a:p>
          <a:p>
            <a:pPr lvl="1"/>
            <a:r>
              <a:rPr lang="en-US" dirty="0" smtClean="0"/>
              <a:t>Household survey</a:t>
            </a:r>
          </a:p>
          <a:p>
            <a:pPr lvl="1"/>
            <a:r>
              <a:rPr lang="en-US" dirty="0" smtClean="0"/>
              <a:t>Energy supplier surveys</a:t>
            </a:r>
          </a:p>
          <a:p>
            <a:r>
              <a:rPr lang="en-US" dirty="0" smtClean="0"/>
              <a:t>Sample selection: multi-stage area probability sampling</a:t>
            </a:r>
          </a:p>
          <a:p>
            <a:r>
              <a:rPr lang="en-US" dirty="0" smtClean="0"/>
              <a:t>Sample size = 18,856, ~15,300 were eligible</a:t>
            </a:r>
          </a:p>
          <a:p>
            <a:r>
              <a:rPr lang="en-US" dirty="0" smtClean="0"/>
              <a:t>Responses = 12,083</a:t>
            </a:r>
            <a:endParaRPr lang="en-US" dirty="0"/>
          </a:p>
        </p:txBody>
      </p:sp>
    </p:spTree>
    <p:extLst>
      <p:ext uri="{BB962C8B-B14F-4D97-AF65-F5344CB8AC3E}">
        <p14:creationId xmlns:p14="http://schemas.microsoft.com/office/powerpoint/2010/main" val="10189068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dirty="0" smtClean="0"/>
              <a:t>RECS: Household Survey</a:t>
            </a:r>
            <a:endParaRPr lang="en-US" dirty="0"/>
          </a:p>
        </p:txBody>
      </p:sp>
      <p:sp>
        <p:nvSpPr>
          <p:cNvPr id="3" name="Content Placeholder 2"/>
          <p:cNvSpPr>
            <a:spLocks noGrp="1"/>
          </p:cNvSpPr>
          <p:nvPr>
            <p:ph idx="1"/>
          </p:nvPr>
        </p:nvSpPr>
        <p:spPr/>
        <p:txBody>
          <a:bodyPr>
            <a:normAutofit/>
          </a:bodyPr>
          <a:lstStyle/>
          <a:p>
            <a:r>
              <a:rPr lang="en-US" dirty="0" smtClean="0"/>
              <a:t>Trained interviewers conduct interviews in person; average length = 51 minutes</a:t>
            </a:r>
          </a:p>
          <a:p>
            <a:r>
              <a:rPr lang="en-US" dirty="0" smtClean="0"/>
              <a:t>Used hot-deck imputation to fill in missing values</a:t>
            </a:r>
          </a:p>
          <a:p>
            <a:pPr lvl="1"/>
            <a:r>
              <a:rPr lang="en-US" dirty="0" smtClean="0"/>
              <a:t>Only 0.55% of values overall imputed</a:t>
            </a:r>
          </a:p>
          <a:p>
            <a:pPr lvl="1"/>
            <a:r>
              <a:rPr lang="en-US" dirty="0" smtClean="0"/>
              <a:t>Varies by feature</a:t>
            </a:r>
          </a:p>
          <a:p>
            <a:pPr lvl="2"/>
            <a:r>
              <a:rPr lang="en-US" dirty="0" smtClean="0"/>
              <a:t>Year built imputed 14.91%</a:t>
            </a:r>
          </a:p>
          <a:p>
            <a:pPr lvl="2"/>
            <a:r>
              <a:rPr lang="en-US" dirty="0" smtClean="0"/>
              <a:t>Total square footage imputed 9.75%</a:t>
            </a:r>
          </a:p>
          <a:p>
            <a:pPr lvl="2"/>
            <a:r>
              <a:rPr lang="en-US" dirty="0" smtClean="0"/>
              <a:t>Race imputed 7.44%</a:t>
            </a:r>
            <a:endParaRPr lang="en-US" dirty="0"/>
          </a:p>
        </p:txBody>
      </p:sp>
    </p:spTree>
    <p:extLst>
      <p:ext uri="{BB962C8B-B14F-4D97-AF65-F5344CB8AC3E}">
        <p14:creationId xmlns:p14="http://schemas.microsoft.com/office/powerpoint/2010/main" val="12501148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dirty="0" smtClean="0"/>
              <a:t>RECS: Energy Supplier Survey</a:t>
            </a:r>
            <a:endParaRPr lang="en-US" dirty="0"/>
          </a:p>
        </p:txBody>
      </p:sp>
      <p:sp>
        <p:nvSpPr>
          <p:cNvPr id="3" name="Content Placeholder 2"/>
          <p:cNvSpPr>
            <a:spLocks noGrp="1"/>
          </p:cNvSpPr>
          <p:nvPr>
            <p:ph idx="1"/>
          </p:nvPr>
        </p:nvSpPr>
        <p:spPr/>
        <p:txBody>
          <a:bodyPr/>
          <a:lstStyle/>
          <a:p>
            <a:r>
              <a:rPr lang="en-US" dirty="0" smtClean="0"/>
              <a:t>Mostly web-based; </a:t>
            </a:r>
            <a:br>
              <a:rPr lang="en-US" dirty="0" smtClean="0"/>
            </a:br>
            <a:r>
              <a:rPr lang="en-US" dirty="0" smtClean="0"/>
              <a:t>some respondents printed and mailed forms</a:t>
            </a:r>
          </a:p>
          <a:p>
            <a:r>
              <a:rPr lang="en-US" dirty="0" smtClean="0"/>
              <a:t>90% response rate</a:t>
            </a:r>
          </a:p>
          <a:p>
            <a:r>
              <a:rPr lang="en-US" dirty="0" smtClean="0"/>
              <a:t>Monthly consumptions and costs for electricity and natural gas</a:t>
            </a:r>
          </a:p>
          <a:p>
            <a:r>
              <a:rPr lang="en-US" dirty="0" smtClean="0"/>
              <a:t>By-delivery reports for propane, fuel oil, etc.</a:t>
            </a:r>
          </a:p>
          <a:p>
            <a:r>
              <a:rPr lang="en-US" dirty="0" smtClean="0"/>
              <a:t>Annual amounts reported in RECS</a:t>
            </a:r>
          </a:p>
        </p:txBody>
      </p:sp>
    </p:spTree>
    <p:extLst>
      <p:ext uri="{BB962C8B-B14F-4D97-AF65-F5344CB8AC3E}">
        <p14:creationId xmlns:p14="http://schemas.microsoft.com/office/powerpoint/2010/main" val="18189409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normAutofit fontScale="90000"/>
          </a:bodyPr>
          <a:lstStyle/>
          <a:p>
            <a:r>
              <a:rPr lang="en-US" dirty="0" smtClean="0"/>
              <a:t>Feature cost reflects how difficult it is to acquire a value for a feature.</a:t>
            </a:r>
            <a:endParaRPr lang="en-US" dirty="0"/>
          </a:p>
        </p:txBody>
      </p:sp>
      <p:graphicFrame>
        <p:nvGraphicFramePr>
          <p:cNvPr id="4" name="Content Placeholder 3"/>
          <p:cNvGraphicFramePr>
            <a:graphicFrameLocks noGrp="1"/>
          </p:cNvGraphicFramePr>
          <p:nvPr>
            <p:ph idx="1"/>
            <p:extLst/>
          </p:nvPr>
        </p:nvGraphicFramePr>
        <p:xfrm>
          <a:off x="533400" y="1991360"/>
          <a:ext cx="8077200" cy="3876040"/>
        </p:xfrm>
        <a:graphic>
          <a:graphicData uri="http://schemas.openxmlformats.org/drawingml/2006/table">
            <a:tbl>
              <a:tblPr firstRow="1" bandRow="1">
                <a:tableStyleId>{5C22544A-7EE6-4342-B048-85BDC9FD1C3A}</a:tableStyleId>
              </a:tblPr>
              <a:tblGrid>
                <a:gridCol w="645478"/>
                <a:gridCol w="3697922"/>
                <a:gridCol w="3733800"/>
              </a:tblGrid>
              <a:tr h="370840">
                <a:tc>
                  <a:txBody>
                    <a:bodyPr/>
                    <a:lstStyle/>
                    <a:p>
                      <a:r>
                        <a:rPr lang="en-US" dirty="0" smtClean="0"/>
                        <a:t>Cost</a:t>
                      </a:r>
                      <a:endParaRPr lang="en-US" dirty="0"/>
                    </a:p>
                  </a:txBody>
                  <a:tcPr/>
                </a:tc>
                <a:tc>
                  <a:txBody>
                    <a:bodyPr/>
                    <a:lstStyle/>
                    <a:p>
                      <a:r>
                        <a:rPr lang="en-US" dirty="0" smtClean="0"/>
                        <a:t>Meaning</a:t>
                      </a:r>
                      <a:endParaRPr lang="en-US" dirty="0"/>
                    </a:p>
                  </a:txBody>
                  <a:tcPr/>
                </a:tc>
                <a:tc>
                  <a:txBody>
                    <a:bodyPr/>
                    <a:lstStyle/>
                    <a:p>
                      <a:r>
                        <a:rPr lang="en-US" dirty="0" smtClean="0"/>
                        <a:t>Example feature from RECS</a:t>
                      </a:r>
                      <a:endParaRPr lang="en-US" dirty="0"/>
                    </a:p>
                  </a:txBody>
                  <a:tcPr/>
                </a:tc>
              </a:tr>
              <a:tr h="370840">
                <a:tc>
                  <a:txBody>
                    <a:bodyPr/>
                    <a:lstStyle/>
                    <a:p>
                      <a:pPr algn="ctr"/>
                      <a:r>
                        <a:rPr lang="en-US" dirty="0" smtClean="0"/>
                        <a:t>0</a:t>
                      </a:r>
                      <a:endParaRPr lang="en-US" dirty="0"/>
                    </a:p>
                  </a:txBody>
                  <a:tcPr/>
                </a:tc>
                <a:tc>
                  <a:txBody>
                    <a:bodyPr/>
                    <a:lstStyle/>
                    <a:p>
                      <a:r>
                        <a:rPr lang="en-US" dirty="0" smtClean="0"/>
                        <a:t>Extractable from listing</a:t>
                      </a:r>
                      <a:endParaRPr lang="en-US" dirty="0"/>
                    </a:p>
                  </a:txBody>
                  <a:tcPr/>
                </a:tc>
                <a:tc>
                  <a:txBody>
                    <a:bodyPr/>
                    <a:lstStyle/>
                    <a:p>
                      <a:r>
                        <a:rPr lang="en-US" dirty="0" smtClean="0"/>
                        <a:t>Number of bedrooms</a:t>
                      </a:r>
                      <a:endParaRPr lang="en-US" dirty="0"/>
                    </a:p>
                  </a:txBody>
                  <a:tcPr/>
                </a:tc>
              </a:tr>
              <a:tr h="370840">
                <a:tc>
                  <a:txBody>
                    <a:bodyPr/>
                    <a:lstStyle/>
                    <a:p>
                      <a:pPr algn="ctr"/>
                      <a:r>
                        <a:rPr lang="en-US" dirty="0" smtClean="0"/>
                        <a:t>1</a:t>
                      </a:r>
                      <a:endParaRPr lang="en-US" dirty="0"/>
                    </a:p>
                  </a:txBody>
                  <a:tcPr/>
                </a:tc>
                <a:tc>
                  <a:txBody>
                    <a:bodyPr/>
                    <a:lstStyle/>
                    <a:p>
                      <a:r>
                        <a:rPr lang="en-US" dirty="0" smtClean="0"/>
                        <a:t>User</a:t>
                      </a:r>
                      <a:r>
                        <a:rPr lang="en-US" baseline="0" dirty="0" smtClean="0"/>
                        <a:t> probably already knows</a:t>
                      </a:r>
                      <a:endParaRPr lang="en-US" dirty="0"/>
                    </a:p>
                  </a:txBody>
                  <a:tcPr/>
                </a:tc>
                <a:tc>
                  <a:txBody>
                    <a:bodyPr/>
                    <a:lstStyle/>
                    <a:p>
                      <a:r>
                        <a:rPr lang="en-US" dirty="0" smtClean="0"/>
                        <a:t>If someone stays</a:t>
                      </a:r>
                      <a:r>
                        <a:rPr lang="en-US" baseline="0" dirty="0" smtClean="0"/>
                        <a:t> home during the day</a:t>
                      </a:r>
                      <a:endParaRPr lang="en-US" dirty="0"/>
                    </a:p>
                  </a:txBody>
                  <a:tcPr/>
                </a:tc>
              </a:tr>
              <a:tr h="370840">
                <a:tc>
                  <a:txBody>
                    <a:bodyPr/>
                    <a:lstStyle/>
                    <a:p>
                      <a:pPr algn="ctr"/>
                      <a:r>
                        <a:rPr lang="en-US" dirty="0" smtClean="0"/>
                        <a:t>2</a:t>
                      </a:r>
                      <a:endParaRPr lang="en-US" dirty="0"/>
                    </a:p>
                  </a:txBody>
                  <a:tcPr/>
                </a:tc>
                <a:tc>
                  <a:txBody>
                    <a:bodyPr/>
                    <a:lstStyle/>
                    <a:p>
                      <a:r>
                        <a:rPr lang="en-US" dirty="0" smtClean="0"/>
                        <a:t>Might have to check current home</a:t>
                      </a:r>
                      <a:endParaRPr lang="en-US" dirty="0"/>
                    </a:p>
                  </a:txBody>
                  <a:tcPr/>
                </a:tc>
                <a:tc>
                  <a:txBody>
                    <a:bodyPr/>
                    <a:lstStyle/>
                    <a:p>
                      <a:r>
                        <a:rPr lang="en-US" dirty="0" smtClean="0"/>
                        <a:t>Size of TV</a:t>
                      </a:r>
                      <a:endParaRPr lang="en-US" dirty="0"/>
                    </a:p>
                  </a:txBody>
                  <a:tcPr/>
                </a:tc>
              </a:tr>
              <a:tr h="370840">
                <a:tc>
                  <a:txBody>
                    <a:bodyPr/>
                    <a:lstStyle/>
                    <a:p>
                      <a:pPr algn="ctr"/>
                      <a:r>
                        <a:rPr lang="en-US" dirty="0" smtClean="0"/>
                        <a:t>3</a:t>
                      </a:r>
                      <a:endParaRPr lang="en-US" dirty="0"/>
                    </a:p>
                  </a:txBody>
                  <a:tcPr/>
                </a:tc>
                <a:tc>
                  <a:txBody>
                    <a:bodyPr/>
                    <a:lstStyle/>
                    <a:p>
                      <a:r>
                        <a:rPr lang="en-US" dirty="0" smtClean="0"/>
                        <a:t>Could maybe find</a:t>
                      </a:r>
                      <a:r>
                        <a:rPr lang="en-US" baseline="0" dirty="0" smtClean="0"/>
                        <a:t> in rental listing, or call for easy answer</a:t>
                      </a:r>
                      <a:endParaRPr lang="en-US" dirty="0"/>
                    </a:p>
                  </a:txBody>
                  <a:tcPr/>
                </a:tc>
                <a:tc>
                  <a:txBody>
                    <a:bodyPr/>
                    <a:lstStyle/>
                    <a:p>
                      <a:r>
                        <a:rPr lang="en-US" dirty="0" smtClean="0"/>
                        <a:t>Washing machine in home</a:t>
                      </a:r>
                      <a:endParaRPr lang="en-US" dirty="0"/>
                    </a:p>
                  </a:txBody>
                  <a:tcPr/>
                </a:tc>
              </a:tr>
              <a:tr h="370840">
                <a:tc>
                  <a:txBody>
                    <a:bodyPr/>
                    <a:lstStyle/>
                    <a:p>
                      <a:pPr algn="ctr"/>
                      <a:r>
                        <a:rPr lang="en-US" dirty="0" smtClean="0"/>
                        <a:t>4</a:t>
                      </a:r>
                      <a:endParaRPr lang="en-US" dirty="0"/>
                    </a:p>
                  </a:txBody>
                  <a:tcPr/>
                </a:tc>
                <a:tc>
                  <a:txBody>
                    <a:bodyPr/>
                    <a:lstStyle/>
                    <a:p>
                      <a:r>
                        <a:rPr lang="en-US" dirty="0" smtClean="0"/>
                        <a:t>Look up online</a:t>
                      </a:r>
                      <a:endParaRPr lang="en-US" dirty="0"/>
                    </a:p>
                  </a:txBody>
                  <a:tcPr/>
                </a:tc>
                <a:tc>
                  <a:txBody>
                    <a:bodyPr/>
                    <a:lstStyle/>
                    <a:p>
                      <a:r>
                        <a:rPr lang="en-US" dirty="0" smtClean="0"/>
                        <a:t>Year housing unit was built</a:t>
                      </a:r>
                      <a:endParaRPr lang="en-US" dirty="0"/>
                    </a:p>
                  </a:txBody>
                  <a:tcPr/>
                </a:tc>
              </a:tr>
              <a:tr h="370840">
                <a:tc>
                  <a:txBody>
                    <a:bodyPr/>
                    <a:lstStyle/>
                    <a:p>
                      <a:pPr algn="ctr"/>
                      <a:r>
                        <a:rPr lang="en-US" dirty="0" smtClean="0"/>
                        <a:t>5</a:t>
                      </a:r>
                      <a:endParaRPr lang="en-US" dirty="0"/>
                    </a:p>
                  </a:txBody>
                  <a:tcPr/>
                </a:tc>
                <a:tc>
                  <a:txBody>
                    <a:bodyPr/>
                    <a:lstStyle/>
                    <a:p>
                      <a:r>
                        <a:rPr lang="en-US" dirty="0" smtClean="0"/>
                        <a:t>Easily visible during visit</a:t>
                      </a:r>
                      <a:endParaRPr lang="en-US" dirty="0"/>
                    </a:p>
                  </a:txBody>
                  <a:tcPr/>
                </a:tc>
                <a:tc>
                  <a:txBody>
                    <a:bodyPr/>
                    <a:lstStyle/>
                    <a:p>
                      <a:r>
                        <a:rPr lang="en-US" dirty="0" smtClean="0"/>
                        <a:t>High ceilings</a:t>
                      </a:r>
                      <a:endParaRPr lang="en-US" dirty="0"/>
                    </a:p>
                  </a:txBody>
                  <a:tcPr/>
                </a:tc>
              </a:tr>
              <a:tr h="370840">
                <a:tc>
                  <a:txBody>
                    <a:bodyPr/>
                    <a:lstStyle/>
                    <a:p>
                      <a:pPr algn="ctr"/>
                      <a:r>
                        <a:rPr lang="en-US" dirty="0" smtClean="0"/>
                        <a:t>6</a:t>
                      </a:r>
                      <a:endParaRPr lang="en-US" dirty="0"/>
                    </a:p>
                  </a:txBody>
                  <a:tcPr/>
                </a:tc>
                <a:tc>
                  <a:txBody>
                    <a:bodyPr/>
                    <a:lstStyle/>
                    <a:p>
                      <a:r>
                        <a:rPr lang="en-US" dirty="0" smtClean="0"/>
                        <a:t>Requires more effort</a:t>
                      </a:r>
                      <a:r>
                        <a:rPr lang="en-US" baseline="0" dirty="0" smtClean="0"/>
                        <a:t> to find out during visit</a:t>
                      </a:r>
                      <a:endParaRPr lang="en-US" dirty="0"/>
                    </a:p>
                  </a:txBody>
                  <a:tcPr/>
                </a:tc>
                <a:tc>
                  <a:txBody>
                    <a:bodyPr/>
                    <a:lstStyle/>
                    <a:p>
                      <a:r>
                        <a:rPr lang="en-US" dirty="0" smtClean="0"/>
                        <a:t>Type of glass in windows</a:t>
                      </a:r>
                      <a:endParaRPr lang="en-US" dirty="0"/>
                    </a:p>
                  </a:txBody>
                  <a:tcPr/>
                </a:tc>
              </a:tr>
              <a:tr h="370840">
                <a:tc>
                  <a:txBody>
                    <a:bodyPr/>
                    <a:lstStyle/>
                    <a:p>
                      <a:pPr algn="ctr"/>
                      <a:r>
                        <a:rPr lang="en-US" dirty="0" smtClean="0"/>
                        <a:t>7</a:t>
                      </a:r>
                      <a:endParaRPr lang="en-US" dirty="0"/>
                    </a:p>
                  </a:txBody>
                  <a:tcPr/>
                </a:tc>
                <a:tc>
                  <a:txBody>
                    <a:bodyPr/>
                    <a:lstStyle/>
                    <a:p>
                      <a:r>
                        <a:rPr lang="en-US" dirty="0" smtClean="0"/>
                        <a:t>Requires visit + looking something up</a:t>
                      </a:r>
                      <a:endParaRPr lang="en-US" dirty="0"/>
                    </a:p>
                  </a:txBody>
                  <a:tcPr/>
                </a:tc>
                <a:tc>
                  <a:txBody>
                    <a:bodyPr/>
                    <a:lstStyle/>
                    <a:p>
                      <a:r>
                        <a:rPr lang="en-US" dirty="0" smtClean="0"/>
                        <a:t>Age of heating equipment</a:t>
                      </a:r>
                      <a:endParaRPr lang="en-US" dirty="0"/>
                    </a:p>
                  </a:txBody>
                  <a:tcPr/>
                </a:tc>
              </a:tr>
            </a:tbl>
          </a:graphicData>
        </a:graphic>
      </p:graphicFrame>
    </p:spTree>
    <p:extLst>
      <p:ext uri="{BB962C8B-B14F-4D97-AF65-F5344CB8AC3E}">
        <p14:creationId xmlns:p14="http://schemas.microsoft.com/office/powerpoint/2010/main" val="1775564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Understanding what is going on: Forming Mental Models</a:t>
            </a:r>
            <a:endParaRPr lang="en-US" dirty="0"/>
          </a:p>
        </p:txBody>
      </p:sp>
      <p:sp>
        <p:nvSpPr>
          <p:cNvPr id="3" name="Content Placeholder 2"/>
          <p:cNvSpPr>
            <a:spLocks noGrp="1"/>
          </p:cNvSpPr>
          <p:nvPr>
            <p:ph idx="1"/>
          </p:nvPr>
        </p:nvSpPr>
        <p:spPr/>
        <p:txBody>
          <a:bodyPr/>
          <a:lstStyle/>
          <a:p>
            <a:r>
              <a:rPr lang="en-US" dirty="0" smtClean="0"/>
              <a:t>How does a system know I am </a:t>
            </a:r>
            <a:r>
              <a:rPr lang="en-US" i="1" dirty="0" smtClean="0"/>
              <a:t>addressing </a:t>
            </a:r>
            <a:r>
              <a:rPr lang="en-US" dirty="0" smtClean="0"/>
              <a:t>it?</a:t>
            </a:r>
          </a:p>
          <a:p>
            <a:r>
              <a:rPr lang="en-US" dirty="0" smtClean="0"/>
              <a:t>How do I know a system is </a:t>
            </a:r>
            <a:r>
              <a:rPr lang="en-US" i="1" dirty="0" smtClean="0"/>
              <a:t>attending </a:t>
            </a:r>
            <a:r>
              <a:rPr lang="en-US" dirty="0" smtClean="0"/>
              <a:t>to me?</a:t>
            </a:r>
          </a:p>
          <a:p>
            <a:r>
              <a:rPr lang="en-US" dirty="0" smtClean="0"/>
              <a:t>When I issue a command/</a:t>
            </a:r>
            <a:r>
              <a:rPr lang="en-US" i="1" dirty="0" smtClean="0"/>
              <a:t>action</a:t>
            </a:r>
            <a:r>
              <a:rPr lang="en-US" dirty="0" smtClean="0"/>
              <a:t>, how does the system know what it relates to?</a:t>
            </a:r>
          </a:p>
          <a:p>
            <a:r>
              <a:rPr lang="en-US" dirty="0" smtClean="0"/>
              <a:t>How do I know that the system correctly </a:t>
            </a:r>
            <a:r>
              <a:rPr lang="en-US" i="1" dirty="0" smtClean="0"/>
              <a:t>understands </a:t>
            </a:r>
            <a:r>
              <a:rPr lang="en-US" dirty="0" smtClean="0"/>
              <a:t>my command and correctly executes my intended action?</a:t>
            </a:r>
          </a:p>
          <a:p>
            <a:pPr marL="0" indent="0">
              <a:buNone/>
            </a:pPr>
            <a:endParaRPr lang="en-US" dirty="0"/>
          </a:p>
        </p:txBody>
      </p:sp>
      <p:sp>
        <p:nvSpPr>
          <p:cNvPr id="4" name="TextBox 3"/>
          <p:cNvSpPr txBox="1"/>
          <p:nvPr/>
        </p:nvSpPr>
        <p:spPr>
          <a:xfrm>
            <a:off x="1328615" y="6369538"/>
            <a:ext cx="4726136" cy="369332"/>
          </a:xfrm>
          <a:prstGeom prst="rect">
            <a:avLst/>
          </a:prstGeom>
          <a:noFill/>
        </p:spPr>
        <p:txBody>
          <a:bodyPr wrap="none" rtlCol="0">
            <a:spAutoFit/>
          </a:bodyPr>
          <a:lstStyle/>
          <a:p>
            <a:r>
              <a:rPr lang="en-US" dirty="0" err="1" smtClean="0"/>
              <a:t>Belloti</a:t>
            </a:r>
            <a:r>
              <a:rPr lang="en-US" dirty="0" smtClean="0"/>
              <a:t> </a:t>
            </a:r>
            <a:r>
              <a:rPr lang="en-US" i="1" dirty="0" smtClean="0"/>
              <a:t>et al</a:t>
            </a:r>
            <a:r>
              <a:rPr lang="en-US" dirty="0" smtClean="0"/>
              <a:t>., CHI 2002 ‘Making Sense of Sensing’</a:t>
            </a:r>
            <a:endParaRPr lang="en-US" dirty="0"/>
          </a:p>
        </p:txBody>
      </p:sp>
    </p:spTree>
    <p:extLst>
      <p:ext uri="{BB962C8B-B14F-4D97-AF65-F5344CB8AC3E}">
        <p14:creationId xmlns:p14="http://schemas.microsoft.com/office/powerpoint/2010/main" val="248789291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normAutofit fontScale="90000"/>
          </a:bodyPr>
          <a:lstStyle/>
          <a:p>
            <a:r>
              <a:rPr lang="en-US" dirty="0" smtClean="0"/>
              <a:t>Free features can be automatically extracted from rental advertisements.</a:t>
            </a:r>
            <a:endParaRPr lang="en-US" dirty="0"/>
          </a:p>
        </p:txBody>
      </p:sp>
      <p:graphicFrame>
        <p:nvGraphicFramePr>
          <p:cNvPr id="14" name="Content Placeholder 13"/>
          <p:cNvGraphicFramePr>
            <a:graphicFrameLocks noGrp="1"/>
          </p:cNvGraphicFramePr>
          <p:nvPr>
            <p:ph idx="1"/>
            <p:extLst/>
          </p:nvPr>
        </p:nvGraphicFramePr>
        <p:xfrm>
          <a:off x="1556544" y="2438400"/>
          <a:ext cx="6030913" cy="2225040"/>
        </p:xfrm>
        <a:graphic>
          <a:graphicData uri="http://schemas.openxmlformats.org/drawingml/2006/table">
            <a:tbl>
              <a:tblPr firstRow="1" bandRow="1">
                <a:tableStyleId>{5C22544A-7EE6-4342-B048-85BDC9FD1C3A}</a:tableStyleId>
              </a:tblPr>
              <a:tblGrid>
                <a:gridCol w="2656777"/>
                <a:gridCol w="3374136"/>
              </a:tblGrid>
              <a:tr h="370840">
                <a:tc>
                  <a:txBody>
                    <a:bodyPr/>
                    <a:lstStyle/>
                    <a:p>
                      <a:r>
                        <a:rPr lang="en-US" dirty="0" smtClean="0"/>
                        <a:t>Feature</a:t>
                      </a:r>
                      <a:endParaRPr lang="en-US" dirty="0"/>
                    </a:p>
                  </a:txBody>
                  <a:tcPr/>
                </a:tc>
                <a:tc>
                  <a:txBody>
                    <a:bodyPr/>
                    <a:lstStyle/>
                    <a:p>
                      <a:r>
                        <a:rPr lang="en-US" dirty="0" smtClean="0"/>
                        <a:t>Presence</a:t>
                      </a:r>
                      <a:r>
                        <a:rPr lang="en-US" baseline="0" dirty="0" smtClean="0"/>
                        <a:t> in Rent Jungle database</a:t>
                      </a:r>
                      <a:endParaRPr lang="en-US" dirty="0"/>
                    </a:p>
                  </a:txBody>
                  <a:tcPr/>
                </a:tc>
              </a:tr>
              <a:tr h="370840">
                <a:tc>
                  <a:txBody>
                    <a:bodyPr/>
                    <a:lstStyle/>
                    <a:p>
                      <a:r>
                        <a:rPr lang="en-US" dirty="0" smtClean="0"/>
                        <a:t>Number of bedrooms</a:t>
                      </a:r>
                      <a:endParaRPr lang="en-US" dirty="0"/>
                    </a:p>
                  </a:txBody>
                  <a:tcPr/>
                </a:tc>
                <a:tc>
                  <a:txBody>
                    <a:bodyPr/>
                    <a:lstStyle/>
                    <a:p>
                      <a:r>
                        <a:rPr lang="en-US" dirty="0" smtClean="0"/>
                        <a:t>85%</a:t>
                      </a:r>
                      <a:endParaRPr lang="en-US" dirty="0"/>
                    </a:p>
                  </a:txBody>
                  <a:tcPr/>
                </a:tc>
              </a:tr>
              <a:tr h="370840">
                <a:tc>
                  <a:txBody>
                    <a:bodyPr/>
                    <a:lstStyle/>
                    <a:p>
                      <a:r>
                        <a:rPr lang="en-US" dirty="0" smtClean="0"/>
                        <a:t>Number of full bathrooms</a:t>
                      </a:r>
                      <a:endParaRPr lang="en-US" dirty="0"/>
                    </a:p>
                  </a:txBody>
                  <a:tcPr/>
                </a:tc>
                <a:tc>
                  <a:txBody>
                    <a:bodyPr/>
                    <a:lstStyle/>
                    <a:p>
                      <a:r>
                        <a:rPr lang="en-US" dirty="0" smtClean="0"/>
                        <a:t>57%</a:t>
                      </a:r>
                      <a:endParaRPr lang="en-US" dirty="0"/>
                    </a:p>
                  </a:txBody>
                  <a:tcPr/>
                </a:tc>
              </a:tr>
              <a:tr h="370840">
                <a:tc>
                  <a:txBody>
                    <a:bodyPr/>
                    <a:lstStyle/>
                    <a:p>
                      <a:r>
                        <a:rPr lang="en-US" dirty="0" smtClean="0"/>
                        <a:t>Studio</a:t>
                      </a:r>
                      <a:r>
                        <a:rPr lang="en-US" baseline="0" dirty="0" smtClean="0"/>
                        <a:t> apartment</a:t>
                      </a:r>
                      <a:endParaRPr lang="en-US" dirty="0"/>
                    </a:p>
                  </a:txBody>
                  <a:tcPr/>
                </a:tc>
                <a:tc>
                  <a:txBody>
                    <a:bodyPr/>
                    <a:lstStyle/>
                    <a:p>
                      <a:r>
                        <a:rPr lang="en-US" dirty="0" smtClean="0"/>
                        <a:t>85%</a:t>
                      </a:r>
                      <a:endParaRPr lang="en-US" dirty="0"/>
                    </a:p>
                  </a:txBody>
                  <a:tcPr/>
                </a:tc>
              </a:tr>
              <a:tr h="370840">
                <a:tc>
                  <a:txBody>
                    <a:bodyPr/>
                    <a:lstStyle/>
                    <a:p>
                      <a:r>
                        <a:rPr lang="en-US" dirty="0" smtClean="0"/>
                        <a:t>City or zip code</a:t>
                      </a:r>
                      <a:endParaRPr lang="en-US" dirty="0"/>
                    </a:p>
                  </a:txBody>
                  <a:tcPr/>
                </a:tc>
                <a:tc>
                  <a:txBody>
                    <a:bodyPr/>
                    <a:lstStyle/>
                    <a:p>
                      <a:r>
                        <a:rPr lang="en-US" dirty="0" smtClean="0"/>
                        <a:t>99%</a:t>
                      </a:r>
                      <a:endParaRPr lang="en-US" dirty="0"/>
                    </a:p>
                  </a:txBody>
                  <a:tcPr/>
                </a:tc>
              </a:tr>
              <a:tr h="370840">
                <a:tc>
                  <a:txBody>
                    <a:bodyPr/>
                    <a:lstStyle/>
                    <a:p>
                      <a:r>
                        <a:rPr lang="en-US" dirty="0" smtClean="0"/>
                        <a:t>State</a:t>
                      </a:r>
                      <a:endParaRPr lang="en-US" dirty="0"/>
                    </a:p>
                  </a:txBody>
                  <a:tcPr/>
                </a:tc>
                <a:tc>
                  <a:txBody>
                    <a:bodyPr/>
                    <a:lstStyle/>
                    <a:p>
                      <a:r>
                        <a:rPr lang="en-US" dirty="0" smtClean="0"/>
                        <a:t>100%</a:t>
                      </a:r>
                      <a:endParaRPr lang="en-US" dirty="0"/>
                    </a:p>
                  </a:txBody>
                  <a:tcPr/>
                </a:tc>
              </a:tr>
            </a:tbl>
          </a:graphicData>
        </a:graphic>
      </p:graphicFrame>
    </p:spTree>
    <p:extLst>
      <p:ext uri="{BB962C8B-B14F-4D97-AF65-F5344CB8AC3E}">
        <p14:creationId xmlns:p14="http://schemas.microsoft.com/office/powerpoint/2010/main" val="2070414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686800" cy="1143000"/>
          </a:xfrm>
        </p:spPr>
        <p:txBody>
          <a:bodyPr>
            <a:normAutofit fontScale="90000"/>
          </a:bodyPr>
          <a:lstStyle/>
          <a:p>
            <a:r>
              <a:rPr lang="en-US" dirty="0" smtClean="0"/>
              <a:t>Different cost levels of features provide different prediction performances.</a:t>
            </a:r>
            <a:endParaRPr lang="en-US" dirty="0"/>
          </a:p>
        </p:txBody>
      </p:sp>
      <p:graphicFrame>
        <p:nvGraphicFramePr>
          <p:cNvPr id="4" name="Content Placeholder 3"/>
          <p:cNvGraphicFramePr>
            <a:graphicFrameLocks noGrp="1"/>
          </p:cNvGraphicFramePr>
          <p:nvPr>
            <p:ph idx="1"/>
            <p:extLst/>
          </p:nvPr>
        </p:nvGraphicFramePr>
        <p:xfrm>
          <a:off x="457200" y="1600200"/>
          <a:ext cx="8229600" cy="4343400"/>
        </p:xfrm>
        <a:graphic>
          <a:graphicData uri="http://schemas.openxmlformats.org/drawingml/2006/chart">
            <c:chart xmlns:c="http://schemas.openxmlformats.org/drawingml/2006/chart" xmlns:r="http://schemas.openxmlformats.org/officeDocument/2006/relationships" r:id="rId3"/>
          </a:graphicData>
        </a:graphic>
      </p:graphicFrame>
      <p:sp>
        <p:nvSpPr>
          <p:cNvPr id="5" name="TextBox 4"/>
          <p:cNvSpPr txBox="1"/>
          <p:nvPr/>
        </p:nvSpPr>
        <p:spPr>
          <a:xfrm>
            <a:off x="533400" y="5943600"/>
            <a:ext cx="8077200" cy="707886"/>
          </a:xfrm>
          <a:prstGeom prst="rect">
            <a:avLst/>
          </a:prstGeom>
          <a:noFill/>
        </p:spPr>
        <p:txBody>
          <a:bodyPr wrap="square" rtlCol="0">
            <a:spAutoFit/>
          </a:bodyPr>
          <a:lstStyle/>
          <a:p>
            <a:r>
              <a:rPr lang="en-US" sz="2000" dirty="0" smtClean="0"/>
              <a:t>The fraction of variance captured by a regression model trained on various sets of RECS features. Values closer to one indicate better performance.</a:t>
            </a:r>
            <a:endParaRPr lang="en-US" sz="2000" dirty="0"/>
          </a:p>
        </p:txBody>
      </p:sp>
    </p:spTree>
    <p:extLst>
      <p:ext uri="{BB962C8B-B14F-4D97-AF65-F5344CB8AC3E}">
        <p14:creationId xmlns:p14="http://schemas.microsoft.com/office/powerpoint/2010/main" val="495250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graphicEl>
                                              <a:chart seriesIdx="-3" categoryIdx="-3" bldStep="gridLegend"/>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graphicEl>
                                              <a:chart seriesIdx="-4" categoryIdx="0" bldStep="category"/>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graphicEl>
                                              <a:chart seriesIdx="-4" categoryIdx="1" bldStep="category"/>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graphicEl>
                                              <a:chart seriesIdx="-4" categoryIdx="2" bldStep="category"/>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graphicEl>
                                              <a:chart seriesIdx="-4" categoryIdx="3" bldStep="category"/>
                                            </p:graphic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graphicEl>
                                              <a:chart seriesIdx="-4" categoryIdx="4" bldStep="category"/>
                                            </p:graphic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graphicEl>
                                              <a:chart seriesIdx="-4" categoryIdx="5" bldStep="category"/>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Chart bld="category"/>
        </p:bldSub>
      </p:bldGraphic>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686800" cy="1143000"/>
          </a:xfrm>
        </p:spPr>
        <p:txBody>
          <a:bodyPr>
            <a:normAutofit fontScale="90000"/>
          </a:bodyPr>
          <a:lstStyle/>
          <a:p>
            <a:r>
              <a:rPr lang="en-US" dirty="0" smtClean="0"/>
              <a:t>Let’s go through an example of DQO </a:t>
            </a:r>
            <a:br>
              <a:rPr lang="en-US" dirty="0" smtClean="0"/>
            </a:br>
            <a:r>
              <a:rPr lang="en-US" dirty="0" smtClean="0"/>
              <a:t>to make a prediction for natural gas use.</a:t>
            </a:r>
            <a:endParaRPr lang="en-US" dirty="0"/>
          </a:p>
        </p:txBody>
      </p:sp>
      <p:sp>
        <p:nvSpPr>
          <p:cNvPr id="4" name="Text Placeholder 3"/>
          <p:cNvSpPr>
            <a:spLocks noGrp="1"/>
          </p:cNvSpPr>
          <p:nvPr>
            <p:ph type="body" idx="1"/>
          </p:nvPr>
        </p:nvSpPr>
        <p:spPr/>
        <p:txBody>
          <a:bodyPr/>
          <a:lstStyle/>
          <a:p>
            <a:r>
              <a:rPr lang="en-US" dirty="0" smtClean="0"/>
              <a:t>What we know:</a:t>
            </a:r>
            <a:endParaRPr lang="en-US" dirty="0"/>
          </a:p>
        </p:txBody>
      </p:sp>
      <p:sp>
        <p:nvSpPr>
          <p:cNvPr id="3" name="Content Placeholder 2"/>
          <p:cNvSpPr>
            <a:spLocks noGrp="1"/>
          </p:cNvSpPr>
          <p:nvPr>
            <p:ph sz="half" idx="2"/>
          </p:nvPr>
        </p:nvSpPr>
        <p:spPr/>
        <p:txBody>
          <a:bodyPr>
            <a:normAutofit/>
          </a:bodyPr>
          <a:lstStyle/>
          <a:p>
            <a:r>
              <a:rPr lang="en-US" dirty="0" smtClean="0"/>
              <a:t>2 bedrooms (NBE)</a:t>
            </a:r>
          </a:p>
        </p:txBody>
      </p:sp>
      <p:sp>
        <p:nvSpPr>
          <p:cNvPr id="5" name="Text Placeholder 4"/>
          <p:cNvSpPr>
            <a:spLocks noGrp="1"/>
          </p:cNvSpPr>
          <p:nvPr>
            <p:ph type="body" sz="quarter" idx="3"/>
          </p:nvPr>
        </p:nvSpPr>
        <p:spPr/>
        <p:txBody>
          <a:bodyPr/>
          <a:lstStyle/>
          <a:p>
            <a:r>
              <a:rPr lang="en-US" dirty="0" smtClean="0"/>
              <a:t>What we can ask for:</a:t>
            </a:r>
            <a:endParaRPr lang="en-US" dirty="0"/>
          </a:p>
        </p:txBody>
      </p:sp>
      <p:sp>
        <p:nvSpPr>
          <p:cNvPr id="6" name="Content Placeholder 5"/>
          <p:cNvSpPr>
            <a:spLocks noGrp="1"/>
          </p:cNvSpPr>
          <p:nvPr>
            <p:ph sz="quarter" idx="4"/>
          </p:nvPr>
        </p:nvSpPr>
        <p:spPr/>
        <p:txBody>
          <a:bodyPr/>
          <a:lstStyle/>
          <a:p>
            <a:r>
              <a:rPr lang="en-US" dirty="0"/>
              <a:t>Number of </a:t>
            </a:r>
            <a:r>
              <a:rPr lang="en-US" dirty="0" smtClean="0"/>
              <a:t>household members (NHM)</a:t>
            </a:r>
            <a:endParaRPr lang="en-US" dirty="0"/>
          </a:p>
          <a:p>
            <a:r>
              <a:rPr lang="en-US" dirty="0" smtClean="0"/>
              <a:t>Water heater size (WHS)</a:t>
            </a:r>
            <a:endParaRPr lang="en-US" dirty="0"/>
          </a:p>
          <a:p>
            <a:r>
              <a:rPr lang="en-US" dirty="0"/>
              <a:t>Age of heating </a:t>
            </a:r>
            <a:r>
              <a:rPr lang="en-US" dirty="0" smtClean="0"/>
              <a:t>system (AHS)</a:t>
            </a:r>
            <a:endParaRPr lang="en-US" dirty="0"/>
          </a:p>
        </p:txBody>
      </p:sp>
      <p:grpSp>
        <p:nvGrpSpPr>
          <p:cNvPr id="8" name="Group 7"/>
          <p:cNvGrpSpPr/>
          <p:nvPr/>
        </p:nvGrpSpPr>
        <p:grpSpPr>
          <a:xfrm>
            <a:off x="609264" y="3276600"/>
            <a:ext cx="1380502" cy="825942"/>
            <a:chOff x="2362200" y="5118673"/>
            <a:chExt cx="1380502" cy="825942"/>
          </a:xfrm>
        </p:grpSpPr>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62200" y="5424488"/>
              <a:ext cx="923302" cy="520127"/>
            </a:xfrm>
            <a:prstGeom prst="rect">
              <a:avLst/>
            </a:prstGeom>
          </p:spPr>
        </p:pic>
        <p:pic>
          <p:nvPicPr>
            <p:cNvPr id="10" name="Pictur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19400" y="5118673"/>
              <a:ext cx="923302" cy="520127"/>
            </a:xfrm>
            <a:prstGeom prst="rect">
              <a:avLst/>
            </a:prstGeom>
          </p:spPr>
        </p:pic>
      </p:grpSp>
      <p:pic>
        <p:nvPicPr>
          <p:cNvPr id="2050" name="Picture 2" descr="C:\Program Files (x86)\Microsoft Office\MEDIA\CAGCAT10\j0185604.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200" y="4721416"/>
            <a:ext cx="922630" cy="923544"/>
          </a:xfrm>
          <a:prstGeom prst="rect">
            <a:avLst/>
          </a:prstGeom>
          <a:noFill/>
          <a:extLst>
            <a:ext uri="{909E8E84-426E-40dd-AFC4-6F175D3DCCD1}">
              <a14:hiddenFill xmlns="" xmlns:a14="http://schemas.microsoft.com/office/drawing/2010/main">
                <a:solidFill>
                  <a:srgbClr val="FFFFFF"/>
                </a:solidFill>
              </a14:hiddenFill>
            </a:ext>
          </a:extLst>
        </p:spPr>
      </p:pic>
      <p:grpSp>
        <p:nvGrpSpPr>
          <p:cNvPr id="2063" name="Group 2062"/>
          <p:cNvGrpSpPr/>
          <p:nvPr/>
        </p:nvGrpSpPr>
        <p:grpSpPr>
          <a:xfrm>
            <a:off x="2514600" y="4805363"/>
            <a:ext cx="1028700" cy="758825"/>
            <a:chOff x="2514600" y="4805363"/>
            <a:chExt cx="1028700" cy="758825"/>
          </a:xfrm>
        </p:grpSpPr>
        <p:sp>
          <p:nvSpPr>
            <p:cNvPr id="15" name="Rectangle 7"/>
            <p:cNvSpPr>
              <a:spLocks noChangeArrowheads="1"/>
            </p:cNvSpPr>
            <p:nvPr/>
          </p:nvSpPr>
          <p:spPr bwMode="auto">
            <a:xfrm>
              <a:off x="2520950" y="4811713"/>
              <a:ext cx="1016000" cy="371475"/>
            </a:xfrm>
            <a:prstGeom prst="rect">
              <a:avLst/>
            </a:prstGeom>
            <a:solidFill>
              <a:srgbClr val="4F81B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Rectangle 11"/>
            <p:cNvSpPr>
              <a:spLocks noChangeArrowheads="1"/>
            </p:cNvSpPr>
            <p:nvPr/>
          </p:nvSpPr>
          <p:spPr bwMode="auto">
            <a:xfrm>
              <a:off x="2520950" y="5183188"/>
              <a:ext cx="1016000" cy="369888"/>
            </a:xfrm>
            <a:prstGeom prst="rect">
              <a:avLst/>
            </a:prstGeom>
            <a:solidFill>
              <a:srgbClr val="D0D8E8"/>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Rectangle 15"/>
            <p:cNvSpPr>
              <a:spLocks noChangeArrowheads="1"/>
            </p:cNvSpPr>
            <p:nvPr/>
          </p:nvSpPr>
          <p:spPr bwMode="auto">
            <a:xfrm>
              <a:off x="3530600" y="4805363"/>
              <a:ext cx="12700" cy="754063"/>
            </a:xfrm>
            <a:prstGeom prst="rect">
              <a:avLst/>
            </a:prstGeom>
            <a:solidFill>
              <a:srgbClr val="FFFFFF"/>
            </a:solidFill>
            <a:ln w="0" cap="flat">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 name="Rectangle 19"/>
            <p:cNvSpPr>
              <a:spLocks noChangeArrowheads="1"/>
            </p:cNvSpPr>
            <p:nvPr/>
          </p:nvSpPr>
          <p:spPr bwMode="auto">
            <a:xfrm>
              <a:off x="2514600" y="4805363"/>
              <a:ext cx="12700" cy="754063"/>
            </a:xfrm>
            <a:prstGeom prst="rect">
              <a:avLst/>
            </a:prstGeom>
            <a:solidFill>
              <a:srgbClr val="FFFFFF"/>
            </a:solidFill>
            <a:ln w="0" cap="flat">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1" name="Rectangle 23"/>
            <p:cNvSpPr>
              <a:spLocks noChangeArrowheads="1"/>
            </p:cNvSpPr>
            <p:nvPr/>
          </p:nvSpPr>
          <p:spPr bwMode="auto">
            <a:xfrm>
              <a:off x="2835275" y="4852988"/>
              <a:ext cx="511175" cy="3397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rgbClr val="FFFFFF"/>
                  </a:solidFill>
                  <a:effectLst/>
                  <a:latin typeface="Calibri" pitchFamily="34" charset="0"/>
                  <a:cs typeface="Arial" pitchFamily="34" charset="0"/>
                </a:rPr>
                <a:t>NBE</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2053" name="Rectangle 27"/>
            <p:cNvSpPr>
              <a:spLocks noChangeArrowheads="1"/>
            </p:cNvSpPr>
            <p:nvPr/>
          </p:nvSpPr>
          <p:spPr bwMode="auto">
            <a:xfrm>
              <a:off x="2971800" y="5224463"/>
              <a:ext cx="233363" cy="3397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rgbClr val="000000"/>
                  </a:solidFill>
                  <a:effectLst/>
                  <a:latin typeface="Calibri" pitchFamily="34" charset="0"/>
                  <a:cs typeface="Arial" pitchFamily="34" charset="0"/>
                </a:rPr>
                <a:t>2</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grpSp>
      <p:grpSp>
        <p:nvGrpSpPr>
          <p:cNvPr id="2064" name="Group 2063"/>
          <p:cNvGrpSpPr/>
          <p:nvPr/>
        </p:nvGrpSpPr>
        <p:grpSpPr>
          <a:xfrm>
            <a:off x="3543300" y="4805363"/>
            <a:ext cx="1022350" cy="758825"/>
            <a:chOff x="3543300" y="4805363"/>
            <a:chExt cx="1022350" cy="758825"/>
          </a:xfrm>
        </p:grpSpPr>
        <p:sp>
          <p:nvSpPr>
            <p:cNvPr id="16" name="Rectangle 8"/>
            <p:cNvSpPr>
              <a:spLocks noChangeArrowheads="1"/>
            </p:cNvSpPr>
            <p:nvPr/>
          </p:nvSpPr>
          <p:spPr bwMode="auto">
            <a:xfrm>
              <a:off x="3543300" y="4811713"/>
              <a:ext cx="1016000" cy="371475"/>
            </a:xfrm>
            <a:prstGeom prst="rect">
              <a:avLst/>
            </a:prstGeom>
            <a:solidFill>
              <a:srgbClr val="4F81B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Rectangle 12"/>
            <p:cNvSpPr>
              <a:spLocks noChangeArrowheads="1"/>
            </p:cNvSpPr>
            <p:nvPr/>
          </p:nvSpPr>
          <p:spPr bwMode="auto">
            <a:xfrm>
              <a:off x="3543300" y="5183188"/>
              <a:ext cx="1016000" cy="369888"/>
            </a:xfrm>
            <a:prstGeom prst="rect">
              <a:avLst/>
            </a:prstGeom>
            <a:solidFill>
              <a:srgbClr val="FF339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Rectangle 16"/>
            <p:cNvSpPr>
              <a:spLocks noChangeArrowheads="1"/>
            </p:cNvSpPr>
            <p:nvPr/>
          </p:nvSpPr>
          <p:spPr bwMode="auto">
            <a:xfrm>
              <a:off x="4552950" y="4805363"/>
              <a:ext cx="12700" cy="754063"/>
            </a:xfrm>
            <a:prstGeom prst="rect">
              <a:avLst/>
            </a:prstGeom>
            <a:solidFill>
              <a:srgbClr val="FFFFFF"/>
            </a:solidFill>
            <a:ln w="0" cap="flat">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48" name="Rectangle 24"/>
            <p:cNvSpPr>
              <a:spLocks noChangeArrowheads="1"/>
            </p:cNvSpPr>
            <p:nvPr/>
          </p:nvSpPr>
          <p:spPr bwMode="auto">
            <a:xfrm>
              <a:off x="3803650" y="4852988"/>
              <a:ext cx="615950" cy="3397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rgbClr val="FFFFFF"/>
                  </a:solidFill>
                  <a:effectLst/>
                  <a:latin typeface="Calibri" pitchFamily="34" charset="0"/>
                  <a:cs typeface="Arial" pitchFamily="34" charset="0"/>
                </a:rPr>
                <a:t>NHM</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2054" name="Rectangle 28"/>
            <p:cNvSpPr>
              <a:spLocks noChangeArrowheads="1"/>
            </p:cNvSpPr>
            <p:nvPr/>
          </p:nvSpPr>
          <p:spPr bwMode="auto">
            <a:xfrm>
              <a:off x="3998913" y="5224463"/>
              <a:ext cx="225425" cy="3397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rgbClr val="000000"/>
                  </a:solidFill>
                  <a:effectLst/>
                  <a:latin typeface="Calibri" pitchFamily="34" charset="0"/>
                  <a:cs typeface="Arial" pitchFamily="34" charset="0"/>
                </a:rPr>
                <a:t>?</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grpSp>
      <p:grpSp>
        <p:nvGrpSpPr>
          <p:cNvPr id="2065" name="Group 2064"/>
          <p:cNvGrpSpPr/>
          <p:nvPr/>
        </p:nvGrpSpPr>
        <p:grpSpPr>
          <a:xfrm>
            <a:off x="4565650" y="4805363"/>
            <a:ext cx="1022350" cy="758825"/>
            <a:chOff x="4565650" y="4805363"/>
            <a:chExt cx="1022350" cy="758825"/>
          </a:xfrm>
        </p:grpSpPr>
        <p:sp>
          <p:nvSpPr>
            <p:cNvPr id="17" name="Rectangle 9"/>
            <p:cNvSpPr>
              <a:spLocks noChangeArrowheads="1"/>
            </p:cNvSpPr>
            <p:nvPr/>
          </p:nvSpPr>
          <p:spPr bwMode="auto">
            <a:xfrm>
              <a:off x="4565650" y="4811713"/>
              <a:ext cx="1016000" cy="371475"/>
            </a:xfrm>
            <a:prstGeom prst="rect">
              <a:avLst/>
            </a:prstGeom>
            <a:solidFill>
              <a:srgbClr val="4F81B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Rectangle 13"/>
            <p:cNvSpPr>
              <a:spLocks noChangeArrowheads="1"/>
            </p:cNvSpPr>
            <p:nvPr/>
          </p:nvSpPr>
          <p:spPr bwMode="auto">
            <a:xfrm>
              <a:off x="4565650" y="5183188"/>
              <a:ext cx="1016000" cy="369888"/>
            </a:xfrm>
            <a:prstGeom prst="rect">
              <a:avLst/>
            </a:prstGeom>
            <a:solidFill>
              <a:srgbClr val="FF339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Rectangle 17"/>
            <p:cNvSpPr>
              <a:spLocks noChangeArrowheads="1"/>
            </p:cNvSpPr>
            <p:nvPr/>
          </p:nvSpPr>
          <p:spPr bwMode="auto">
            <a:xfrm>
              <a:off x="5575300" y="4805363"/>
              <a:ext cx="12700" cy="754063"/>
            </a:xfrm>
            <a:prstGeom prst="rect">
              <a:avLst/>
            </a:prstGeom>
            <a:solidFill>
              <a:srgbClr val="FFFFFF"/>
            </a:solidFill>
            <a:ln w="0" cap="flat">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49" name="Rectangle 25"/>
            <p:cNvSpPr>
              <a:spLocks noChangeArrowheads="1"/>
            </p:cNvSpPr>
            <p:nvPr/>
          </p:nvSpPr>
          <p:spPr bwMode="auto">
            <a:xfrm>
              <a:off x="4845050" y="4852988"/>
              <a:ext cx="581025" cy="3397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smtClean="0">
                  <a:ln>
                    <a:noFill/>
                  </a:ln>
                  <a:solidFill>
                    <a:srgbClr val="FFFFFF"/>
                  </a:solidFill>
                  <a:effectLst/>
                  <a:latin typeface="Calibri" pitchFamily="34" charset="0"/>
                  <a:cs typeface="Arial" pitchFamily="34" charset="0"/>
                </a:rPr>
                <a:t>WHS</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2055" name="Rectangle 29"/>
            <p:cNvSpPr>
              <a:spLocks noChangeArrowheads="1"/>
            </p:cNvSpPr>
            <p:nvPr/>
          </p:nvSpPr>
          <p:spPr bwMode="auto">
            <a:xfrm>
              <a:off x="5021263" y="5224463"/>
              <a:ext cx="225425" cy="3397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rgbClr val="000000"/>
                  </a:solidFill>
                  <a:effectLst/>
                  <a:latin typeface="Calibri" pitchFamily="34" charset="0"/>
                  <a:cs typeface="Arial" pitchFamily="34" charset="0"/>
                </a:rPr>
                <a:t>?</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grpSp>
      <p:grpSp>
        <p:nvGrpSpPr>
          <p:cNvPr id="2066" name="Group 2065"/>
          <p:cNvGrpSpPr/>
          <p:nvPr/>
        </p:nvGrpSpPr>
        <p:grpSpPr>
          <a:xfrm>
            <a:off x="5588000" y="4805363"/>
            <a:ext cx="1022350" cy="758825"/>
            <a:chOff x="5588000" y="4805363"/>
            <a:chExt cx="1022350" cy="758825"/>
          </a:xfrm>
        </p:grpSpPr>
        <p:sp>
          <p:nvSpPr>
            <p:cNvPr id="18" name="Rectangle 10"/>
            <p:cNvSpPr>
              <a:spLocks noChangeArrowheads="1"/>
            </p:cNvSpPr>
            <p:nvPr/>
          </p:nvSpPr>
          <p:spPr bwMode="auto">
            <a:xfrm>
              <a:off x="5588000" y="4811713"/>
              <a:ext cx="1016000" cy="371475"/>
            </a:xfrm>
            <a:prstGeom prst="rect">
              <a:avLst/>
            </a:prstGeom>
            <a:solidFill>
              <a:srgbClr val="4F81B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Rectangle 14"/>
            <p:cNvSpPr>
              <a:spLocks noChangeArrowheads="1"/>
            </p:cNvSpPr>
            <p:nvPr/>
          </p:nvSpPr>
          <p:spPr bwMode="auto">
            <a:xfrm>
              <a:off x="5588000" y="5183188"/>
              <a:ext cx="1016000" cy="369888"/>
            </a:xfrm>
            <a:prstGeom prst="rect">
              <a:avLst/>
            </a:prstGeom>
            <a:solidFill>
              <a:srgbClr val="FF339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Rectangle 20"/>
            <p:cNvSpPr>
              <a:spLocks noChangeArrowheads="1"/>
            </p:cNvSpPr>
            <p:nvPr/>
          </p:nvSpPr>
          <p:spPr bwMode="auto">
            <a:xfrm>
              <a:off x="6597650" y="4805363"/>
              <a:ext cx="12700" cy="754063"/>
            </a:xfrm>
            <a:prstGeom prst="rect">
              <a:avLst/>
            </a:prstGeom>
            <a:solidFill>
              <a:srgbClr val="FFFFFF"/>
            </a:solidFill>
            <a:ln w="0" cap="flat">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52" name="Rectangle 26"/>
            <p:cNvSpPr>
              <a:spLocks noChangeArrowheads="1"/>
            </p:cNvSpPr>
            <p:nvPr/>
          </p:nvSpPr>
          <p:spPr bwMode="auto">
            <a:xfrm>
              <a:off x="5900738" y="4852988"/>
              <a:ext cx="512763" cy="3397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smtClean="0">
                  <a:ln>
                    <a:noFill/>
                  </a:ln>
                  <a:solidFill>
                    <a:srgbClr val="FFFFFF"/>
                  </a:solidFill>
                  <a:effectLst/>
                  <a:latin typeface="Calibri" pitchFamily="34" charset="0"/>
                  <a:cs typeface="Arial" pitchFamily="34" charset="0"/>
                </a:rPr>
                <a:t>AHS</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2056" name="Rectangle 30"/>
            <p:cNvSpPr>
              <a:spLocks noChangeArrowheads="1"/>
            </p:cNvSpPr>
            <p:nvPr/>
          </p:nvSpPr>
          <p:spPr bwMode="auto">
            <a:xfrm>
              <a:off x="6043613" y="5224463"/>
              <a:ext cx="225425" cy="3397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rgbClr val="000000"/>
                  </a:solidFill>
                  <a:effectLst/>
                  <a:latin typeface="Calibri" pitchFamily="34" charset="0"/>
                  <a:cs typeface="Arial" pitchFamily="34" charset="0"/>
                </a:rPr>
                <a:t>?</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grpSp>
      <p:cxnSp>
        <p:nvCxnSpPr>
          <p:cNvPr id="2068" name="Straight Connector 2067"/>
          <p:cNvCxnSpPr>
            <a:stCxn id="27" idx="1"/>
            <a:endCxn id="28" idx="1"/>
          </p:cNvCxnSpPr>
          <p:nvPr/>
        </p:nvCxnSpPr>
        <p:spPr>
          <a:xfrm>
            <a:off x="2514600" y="5182395"/>
            <a:ext cx="408305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52388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5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06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
                                            <p:txEl>
                                              <p:pRg st="0" end="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06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txEl>
                                              <p:pRg st="1" end="1"/>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06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6">
                                            <p:txEl>
                                              <p:pRg st="2" end="2"/>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0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3" grpId="0" build="p"/>
      <p:bldP spid="5" grpId="0" build="p"/>
      <p:bldP spid="6"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First, we estimate values for unknown features with </a:t>
            </a:r>
            <a:r>
              <a:rPr lang="en-US" i="1" dirty="0" err="1" smtClean="0"/>
              <a:t>k</a:t>
            </a:r>
            <a:r>
              <a:rPr lang="en-US" dirty="0" err="1" smtClean="0"/>
              <a:t>NN</a:t>
            </a:r>
            <a:r>
              <a:rPr lang="en-US" dirty="0" smtClean="0"/>
              <a:t>.</a:t>
            </a:r>
            <a:endParaRPr lang="en-US" dirty="0"/>
          </a:p>
        </p:txBody>
      </p:sp>
      <p:sp>
        <p:nvSpPr>
          <p:cNvPr id="6" name="Content Placeholder 5"/>
          <p:cNvSpPr>
            <a:spLocks noGrp="1"/>
          </p:cNvSpPr>
          <p:nvPr>
            <p:ph idx="1"/>
          </p:nvPr>
        </p:nvSpPr>
        <p:spPr/>
        <p:txBody>
          <a:bodyPr>
            <a:normAutofit/>
          </a:bodyPr>
          <a:lstStyle/>
          <a:p>
            <a:r>
              <a:rPr lang="en-US" dirty="0" smtClean="0"/>
              <a:t>Find the </a:t>
            </a:r>
            <a:r>
              <a:rPr lang="en-US" i="1" dirty="0" smtClean="0"/>
              <a:t>k</a:t>
            </a:r>
            <a:r>
              <a:rPr lang="en-US" dirty="0" smtClean="0"/>
              <a:t>=5 homes nearest this one in the training set.</a:t>
            </a:r>
          </a:p>
          <a:p>
            <a:r>
              <a:rPr lang="en-US" b="1" dirty="0" smtClean="0"/>
              <a:t>Known:</a:t>
            </a:r>
            <a:r>
              <a:rPr lang="en-US" dirty="0" smtClean="0"/>
              <a:t> 2 bedrooms</a:t>
            </a:r>
            <a:endParaRPr lang="en-US" b="1" dirty="0"/>
          </a:p>
        </p:txBody>
      </p:sp>
      <p:grpSp>
        <p:nvGrpSpPr>
          <p:cNvPr id="4" name="Group 3"/>
          <p:cNvGrpSpPr/>
          <p:nvPr/>
        </p:nvGrpSpPr>
        <p:grpSpPr>
          <a:xfrm>
            <a:off x="1938506" y="5803458"/>
            <a:ext cx="1380502" cy="825942"/>
            <a:chOff x="2362200" y="5118673"/>
            <a:chExt cx="1380502" cy="825942"/>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62200" y="5424488"/>
              <a:ext cx="923302" cy="520127"/>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19400" y="5118673"/>
              <a:ext cx="923302" cy="520127"/>
            </a:xfrm>
            <a:prstGeom prst="rect">
              <a:avLst/>
            </a:prstGeom>
          </p:spPr>
        </p:pic>
      </p:gr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8600" y="6109273"/>
            <a:ext cx="923302" cy="520127"/>
          </a:xfrm>
          <a:prstGeom prst="rect">
            <a:avLst/>
          </a:prstGeom>
        </p:spPr>
      </p:pic>
      <p:grpSp>
        <p:nvGrpSpPr>
          <p:cNvPr id="5" name="Group 4"/>
          <p:cNvGrpSpPr/>
          <p:nvPr/>
        </p:nvGrpSpPr>
        <p:grpSpPr>
          <a:xfrm>
            <a:off x="4105612" y="5516492"/>
            <a:ext cx="1813383" cy="1112908"/>
            <a:chOff x="4672519" y="4966273"/>
            <a:chExt cx="1813383" cy="1112908"/>
          </a:xfrm>
        </p:grpSpPr>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62600" y="4966273"/>
              <a:ext cx="923302" cy="520127"/>
            </a:xfrm>
            <a:prstGeom prst="rect">
              <a:avLst/>
            </a:prstGeom>
          </p:spPr>
        </p:pic>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72519" y="5559054"/>
              <a:ext cx="923302" cy="520127"/>
            </a:xfrm>
            <a:prstGeom prst="rect">
              <a:avLst/>
            </a:prstGeom>
          </p:spPr>
        </p:pic>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05400" y="5271073"/>
              <a:ext cx="923302" cy="520127"/>
            </a:xfrm>
            <a:prstGeom prst="rect">
              <a:avLst/>
            </a:prstGeom>
          </p:spPr>
        </p:pic>
      </p:grpSp>
      <p:grpSp>
        <p:nvGrpSpPr>
          <p:cNvPr id="16" name="Group 15"/>
          <p:cNvGrpSpPr/>
          <p:nvPr/>
        </p:nvGrpSpPr>
        <p:grpSpPr>
          <a:xfrm>
            <a:off x="6705600" y="5185395"/>
            <a:ext cx="2249476" cy="1444005"/>
            <a:chOff x="6781800" y="4854707"/>
            <a:chExt cx="2249476" cy="1444005"/>
          </a:xfrm>
        </p:grpSpPr>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81800" y="5778585"/>
              <a:ext cx="923302" cy="520127"/>
            </a:xfrm>
            <a:prstGeom prst="rect">
              <a:avLst/>
            </a:prstGeom>
          </p:spPr>
        </p:pic>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39000" y="5472770"/>
              <a:ext cx="923302" cy="520127"/>
            </a:xfrm>
            <a:prstGeom prst="rect">
              <a:avLst/>
            </a:prstGeom>
          </p:spPr>
        </p:pic>
        <p:pic>
          <p:nvPicPr>
            <p:cNvPr id="14" name="Pictur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50774" y="5160522"/>
              <a:ext cx="923302" cy="520127"/>
            </a:xfrm>
            <a:prstGeom prst="rect">
              <a:avLst/>
            </a:prstGeom>
          </p:spPr>
        </p:pic>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07974" y="4854707"/>
              <a:ext cx="923302" cy="520127"/>
            </a:xfrm>
            <a:prstGeom prst="rect">
              <a:avLst/>
            </a:prstGeom>
          </p:spPr>
        </p:pic>
      </p:grpSp>
      <p:pic>
        <p:nvPicPr>
          <p:cNvPr id="1027" name="Picture 3" descr="C:\Program Files (x86)\Microsoft Office\MEDIA\CAGCAT10\j0185604.wmf"/>
          <p:cNvPicPr>
            <a:picLocks noChangeAspect="1" noChangeArrowheads="1"/>
          </p:cNvPicPr>
          <p:nvPr/>
        </p:nvPicPr>
        <p:blipFill>
          <a:blip r:embed="rId4" cstate="print">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28181" y="4786871"/>
            <a:ext cx="697367" cy="698058"/>
          </a:xfrm>
          <a:prstGeom prst="rect">
            <a:avLst/>
          </a:prstGeom>
          <a:noFill/>
          <a:extLst>
            <a:ext uri="{909E8E84-426E-40dd-AFC4-6F175D3DCCD1}">
              <a14:hiddenFill xmlns="" xmlns:a14="http://schemas.microsoft.com/office/drawing/2010/main">
                <a:solidFill>
                  <a:srgbClr val="FFFFFF"/>
                </a:solidFill>
              </a14:hiddenFill>
            </a:ext>
          </a:extLst>
        </p:spPr>
      </p:pic>
      <p:pic>
        <p:nvPicPr>
          <p:cNvPr id="19" name="Picture 3" descr="C:\Program Files (x86)\Microsoft Office\MEDIA\CAGCAT10\j0185604.wmf"/>
          <p:cNvPicPr>
            <a:picLocks noChangeAspect="1" noChangeArrowheads="1"/>
          </p:cNvPicPr>
          <p:nvPr/>
        </p:nvPicPr>
        <p:blipFill>
          <a:blip r:embed="rId4"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133600" y="4786871"/>
            <a:ext cx="697367" cy="698058"/>
          </a:xfrm>
          <a:prstGeom prst="rect">
            <a:avLst/>
          </a:prstGeom>
          <a:noFill/>
          <a:extLst>
            <a:ext uri="{909E8E84-426E-40dd-AFC4-6F175D3DCCD1}">
              <a14:hiddenFill xmlns="" xmlns:a14="http://schemas.microsoft.com/office/drawing/2010/main">
                <a:solidFill>
                  <a:srgbClr val="FFFFFF"/>
                </a:solidFill>
              </a14:hiddenFill>
            </a:ext>
          </a:extLst>
        </p:spPr>
      </p:pic>
      <p:pic>
        <p:nvPicPr>
          <p:cNvPr id="20" name="Picture 3" descr="C:\Program Files (x86)\Microsoft Office\MEDIA\CAGCAT10\j0185604.wmf"/>
          <p:cNvPicPr>
            <a:picLocks noChangeAspect="1" noChangeArrowheads="1"/>
          </p:cNvPicPr>
          <p:nvPr/>
        </p:nvPicPr>
        <p:blipFill>
          <a:blip r:embed="rId4" cstate="print">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133600" y="3810000"/>
            <a:ext cx="697367" cy="698058"/>
          </a:xfrm>
          <a:prstGeom prst="rect">
            <a:avLst/>
          </a:prstGeom>
          <a:noFill/>
          <a:extLst>
            <a:ext uri="{909E8E84-426E-40dd-AFC4-6F175D3DCCD1}">
              <a14:hiddenFill xmlns="" xmlns:a14="http://schemas.microsoft.com/office/drawing/2010/main">
                <a:solidFill>
                  <a:srgbClr val="FFFFFF"/>
                </a:solidFill>
              </a14:hiddenFill>
            </a:ext>
          </a:extLst>
        </p:spPr>
      </p:pic>
      <p:pic>
        <p:nvPicPr>
          <p:cNvPr id="21" name="Picture 3" descr="C:\Program Files (x86)\Microsoft Office\MEDIA\CAGCAT10\j0185604.wmf"/>
          <p:cNvPicPr>
            <a:picLocks noChangeAspect="1" noChangeArrowheads="1"/>
          </p:cNvPicPr>
          <p:nvPr/>
        </p:nvPicPr>
        <p:blipFill>
          <a:blip r:embed="rId4" cstate="print">
            <a:duotone>
              <a:prstClr val="black"/>
              <a:srgbClr val="FF3399">
                <a:tint val="45000"/>
                <a:satMod val="400000"/>
              </a:srgbClr>
            </a:duotone>
            <a:extLst>
              <a:ext uri="{28A0092B-C50C-407E-A947-70E740481C1C}">
                <a14:useLocalDpi xmlns:a14="http://schemas.microsoft.com/office/drawing/2010/main" val="0"/>
              </a:ext>
            </a:extLst>
          </a:blip>
          <a:srcRect/>
          <a:stretch>
            <a:fillRect/>
          </a:stretch>
        </p:blipFill>
        <p:spPr bwMode="auto">
          <a:xfrm>
            <a:off x="6705600" y="4786871"/>
            <a:ext cx="697367" cy="698058"/>
          </a:xfrm>
          <a:prstGeom prst="rect">
            <a:avLst/>
          </a:prstGeom>
          <a:noFill/>
          <a:extLst>
            <a:ext uri="{909E8E84-426E-40dd-AFC4-6F175D3DCCD1}">
              <a14:hiddenFill xmlns="" xmlns:a14="http://schemas.microsoft.com/office/drawing/2010/main">
                <a:solidFill>
                  <a:srgbClr val="FFFFFF"/>
                </a:solidFill>
              </a14:hiddenFill>
            </a:ext>
          </a:extLst>
        </p:spPr>
      </p:pic>
      <p:pic>
        <p:nvPicPr>
          <p:cNvPr id="22" name="Picture 3" descr="C:\Program Files (x86)\Microsoft Office\MEDIA\CAGCAT10\j0185604.wmf"/>
          <p:cNvPicPr>
            <a:picLocks noChangeAspect="1" noChangeArrowheads="1"/>
          </p:cNvPicPr>
          <p:nvPr/>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142379" y="4786871"/>
            <a:ext cx="697367" cy="698058"/>
          </a:xfrm>
          <a:prstGeom prst="rect">
            <a:avLst/>
          </a:prstGeom>
          <a:noFill/>
          <a:extLst>
            <a:ext uri="{909E8E84-426E-40dd-AFC4-6F175D3DCCD1}">
              <a14:hiddenFill xmlns="" xmlns:a14="http://schemas.microsoft.com/office/drawing/2010/main">
                <a:solidFill>
                  <a:srgbClr val="FFFFFF"/>
                </a:solidFill>
              </a14:hiddenFill>
            </a:ext>
          </a:extLst>
        </p:spPr>
      </p:pic>
      <p:pic>
        <p:nvPicPr>
          <p:cNvPr id="23" name="Picture 3" descr="C:\Program Files (x86)\Microsoft Office\MEDIA\CAGCAT10\j0185604.wmf"/>
          <p:cNvPicPr>
            <a:picLocks noChangeAspect="1" noChangeArrowheads="1"/>
          </p:cNvPicPr>
          <p:nvPr/>
        </p:nvPicPr>
        <p:blipFill>
          <a:blip r:embed="rId4"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142378" y="3827424"/>
            <a:ext cx="697367" cy="698058"/>
          </a:xfrm>
          <a:prstGeom prst="rect">
            <a:avLst/>
          </a:prstGeom>
          <a:noFill/>
          <a:extLst>
            <a:ext uri="{909E8E84-426E-40dd-AFC4-6F175D3DCCD1}">
              <a14:hiddenFill xmlns="" xmlns:a14="http://schemas.microsoft.com/office/drawing/2010/main">
                <a:solidFill>
                  <a:srgbClr val="FFFFFF"/>
                </a:solidFill>
              </a14:hiddenFill>
            </a:ext>
          </a:extLst>
        </p:spPr>
      </p:pic>
      <p:pic>
        <p:nvPicPr>
          <p:cNvPr id="24" name="Picture 3" descr="C:\Program Files (x86)\Microsoft Office\MEDIA\CAGCAT10\j0185604.wmf"/>
          <p:cNvPicPr>
            <a:picLocks noChangeAspect="1" noChangeArrowheads="1"/>
          </p:cNvPicPr>
          <p:nvPr/>
        </p:nvPicPr>
        <p:blipFill>
          <a:blip r:embed="rId4" cstate="print">
            <a:duotone>
              <a:prstClr val="black"/>
              <a:srgbClr val="FFFF00">
                <a:tint val="45000"/>
                <a:satMod val="400000"/>
              </a:srgbClr>
            </a:duotone>
            <a:extLst>
              <a:ext uri="{28A0092B-C50C-407E-A947-70E740481C1C}">
                <a14:useLocalDpi xmlns:a14="http://schemas.microsoft.com/office/drawing/2010/main" val="0"/>
              </a:ext>
            </a:extLst>
          </a:blip>
          <a:srcRect/>
          <a:stretch>
            <a:fillRect/>
          </a:stretch>
        </p:blipFill>
        <p:spPr bwMode="auto">
          <a:xfrm>
            <a:off x="6705600" y="3810000"/>
            <a:ext cx="697367" cy="698058"/>
          </a:xfrm>
          <a:prstGeom prst="rect">
            <a:avLst/>
          </a:prstGeom>
          <a:noFill/>
          <a:extLst>
            <a:ext uri="{909E8E84-426E-40dd-AFC4-6F175D3DCCD1}">
              <a14:hiddenFill xmlns="" xmlns:a14="http://schemas.microsoft.com/office/drawing/2010/main">
                <a:solidFill>
                  <a:srgbClr val="FFFFFF"/>
                </a:solidFill>
              </a14:hiddenFill>
            </a:ext>
          </a:extLst>
        </p:spPr>
      </p:pic>
      <p:pic>
        <p:nvPicPr>
          <p:cNvPr id="25" name="Picture 3" descr="C:\Program Files (x86)\Microsoft Office\MEDIA\CAGCAT10\j0185604.wmf"/>
          <p:cNvPicPr>
            <a:picLocks noChangeAspect="1" noChangeArrowheads="1"/>
          </p:cNvPicPr>
          <p:nvPr/>
        </p:nvPicPr>
        <p:blipFill>
          <a:blip r:embed="rId4" cstate="print">
            <a:duotone>
              <a:prstClr val="black"/>
              <a:srgbClr val="00B050">
                <a:tint val="45000"/>
                <a:satMod val="400000"/>
              </a:srgbClr>
            </a:duotone>
            <a:extLst>
              <a:ext uri="{28A0092B-C50C-407E-A947-70E740481C1C}">
                <a14:useLocalDpi xmlns:a14="http://schemas.microsoft.com/office/drawing/2010/main" val="0"/>
              </a:ext>
            </a:extLst>
          </a:blip>
          <a:srcRect/>
          <a:stretch>
            <a:fillRect/>
          </a:stretch>
        </p:blipFill>
        <p:spPr bwMode="auto">
          <a:xfrm>
            <a:off x="7826862" y="3810000"/>
            <a:ext cx="697367" cy="698058"/>
          </a:xfrm>
          <a:prstGeom prst="rect">
            <a:avLst/>
          </a:prstGeom>
          <a:noFill/>
          <a:extLst>
            <a:ext uri="{909E8E84-426E-40dd-AFC4-6F175D3DCCD1}">
              <a14:hiddenFill xmlns="" xmlns:a14="http://schemas.microsoft.com/office/drawing/2010/main">
                <a:solidFill>
                  <a:srgbClr val="FFFFFF"/>
                </a:solidFill>
              </a14:hiddenFill>
            </a:ext>
          </a:extLst>
        </p:spPr>
      </p:pic>
      <p:sp>
        <p:nvSpPr>
          <p:cNvPr id="17" name="Rectangle 16"/>
          <p:cNvSpPr/>
          <p:nvPr/>
        </p:nvSpPr>
        <p:spPr>
          <a:xfrm>
            <a:off x="304801" y="3733800"/>
            <a:ext cx="4648200" cy="1828800"/>
          </a:xfrm>
          <a:prstGeom prst="rect">
            <a:avLst/>
          </a:prstGeom>
          <a:noFill/>
          <a:ln w="762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Tree>
    <p:extLst>
      <p:ext uri="{BB962C8B-B14F-4D97-AF65-F5344CB8AC3E}">
        <p14:creationId xmlns:p14="http://schemas.microsoft.com/office/powerpoint/2010/main" val="1841255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686800" cy="1143000"/>
          </a:xfrm>
        </p:spPr>
        <p:txBody>
          <a:bodyPr>
            <a:normAutofit fontScale="90000"/>
          </a:bodyPr>
          <a:lstStyle/>
          <a:p>
            <a:r>
              <a:rPr lang="en-US" dirty="0" smtClean="0"/>
              <a:t>We look at the values for other features in the NNs to predict for the test point.</a:t>
            </a:r>
            <a:endParaRPr lang="en-US" dirty="0"/>
          </a:p>
        </p:txBody>
      </p:sp>
      <p:sp>
        <p:nvSpPr>
          <p:cNvPr id="6" name="Content Placeholder 5"/>
          <p:cNvSpPr>
            <a:spLocks noGrp="1"/>
          </p:cNvSpPr>
          <p:nvPr>
            <p:ph idx="1"/>
          </p:nvPr>
        </p:nvSpPr>
        <p:spPr/>
        <p:txBody>
          <a:bodyPr>
            <a:normAutofit/>
          </a:bodyPr>
          <a:lstStyle/>
          <a:p>
            <a:r>
              <a:rPr lang="en-US" b="1" dirty="0" smtClean="0"/>
              <a:t>Unknown: </a:t>
            </a:r>
            <a:r>
              <a:rPr lang="en-US" dirty="0" smtClean="0"/>
              <a:t>number of household members, water heater size, age of heating system</a:t>
            </a:r>
            <a:endParaRPr lang="en-US" b="1" dirty="0"/>
          </a:p>
        </p:txBody>
      </p:sp>
      <p:pic>
        <p:nvPicPr>
          <p:cNvPr id="20" name="Picture 3" descr="C:\Program Files (x86)\Microsoft Office\MEDIA\CAGCAT10\j0185604.wmf"/>
          <p:cNvPicPr>
            <a:picLocks noChangeAspect="1" noChangeArrowheads="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975521" y="2883344"/>
            <a:ext cx="641578" cy="642213"/>
          </a:xfrm>
          <a:prstGeom prst="rect">
            <a:avLst/>
          </a:prstGeom>
          <a:noFill/>
          <a:extLst>
            <a:ext uri="{909E8E84-426E-40dd-AFC4-6F175D3DCCD1}">
              <a14:hiddenFill xmlns="" xmlns:a14="http://schemas.microsoft.com/office/drawing/2010/main">
                <a:solidFill>
                  <a:srgbClr val="FFFFFF"/>
                </a:solidFill>
              </a14:hiddenFill>
            </a:ext>
          </a:extLst>
        </p:spPr>
      </p:pic>
      <p:grpSp>
        <p:nvGrpSpPr>
          <p:cNvPr id="37" name="Group 36"/>
          <p:cNvGrpSpPr/>
          <p:nvPr/>
        </p:nvGrpSpPr>
        <p:grpSpPr>
          <a:xfrm>
            <a:off x="2892042" y="3652342"/>
            <a:ext cx="808534" cy="906877"/>
            <a:chOff x="2337717" y="3738664"/>
            <a:chExt cx="878841" cy="985736"/>
          </a:xfrm>
        </p:grpSpPr>
        <p:pic>
          <p:nvPicPr>
            <p:cNvPr id="35" name="Picture 34"/>
            <p:cNvPicPr>
              <a:picLocks noChangeAspect="1"/>
            </p:cNvPicPr>
            <p:nvPr/>
          </p:nvPicPr>
          <p:blipFill rotWithShape="1">
            <a:blip r:embed="rId4" cstate="print">
              <a:extLst>
                <a:ext uri="{28A0092B-C50C-407E-A947-70E740481C1C}">
                  <a14:useLocalDpi xmlns:a14="http://schemas.microsoft.com/office/drawing/2010/main" val="0"/>
                </a:ext>
              </a:extLst>
            </a:blip>
            <a:srcRect l="23512" r="25301"/>
            <a:stretch/>
          </p:blipFill>
          <p:spPr>
            <a:xfrm>
              <a:off x="2337717" y="3738664"/>
              <a:ext cx="457200" cy="985736"/>
            </a:xfrm>
            <a:prstGeom prst="rect">
              <a:avLst/>
            </a:prstGeom>
          </p:spPr>
        </p:pic>
        <p:pic>
          <p:nvPicPr>
            <p:cNvPr id="36" name="Picture 35"/>
            <p:cNvPicPr>
              <a:picLocks noChangeAspect="1"/>
            </p:cNvPicPr>
            <p:nvPr/>
          </p:nvPicPr>
          <p:blipFill rotWithShape="1">
            <a:blip r:embed="rId4" cstate="print">
              <a:extLst>
                <a:ext uri="{28A0092B-C50C-407E-A947-70E740481C1C}">
                  <a14:useLocalDpi xmlns:a14="http://schemas.microsoft.com/office/drawing/2010/main" val="0"/>
                </a:ext>
              </a:extLst>
            </a:blip>
            <a:srcRect l="23512" r="25301"/>
            <a:stretch/>
          </p:blipFill>
          <p:spPr>
            <a:xfrm>
              <a:off x="2759358" y="3738664"/>
              <a:ext cx="457200" cy="985736"/>
            </a:xfrm>
            <a:prstGeom prst="rect">
              <a:avLst/>
            </a:prstGeom>
          </p:spPr>
        </p:pic>
      </p:grpSp>
      <p:grpSp>
        <p:nvGrpSpPr>
          <p:cNvPr id="60" name="Group 59"/>
          <p:cNvGrpSpPr/>
          <p:nvPr/>
        </p:nvGrpSpPr>
        <p:grpSpPr>
          <a:xfrm>
            <a:off x="2840634" y="4580101"/>
            <a:ext cx="911352" cy="560832"/>
            <a:chOff x="2284378" y="5139447"/>
            <a:chExt cx="990600" cy="609600"/>
          </a:xfrm>
        </p:grpSpPr>
        <p:pic>
          <p:nvPicPr>
            <p:cNvPr id="70" name="Picture 3" descr="C:\Users\kearly\AppData\Local\Microsoft\Windows\Temporary Internet Files\Content.IE5\NDWITMNQ\buster_s_adventures_4___scary_encounter_by_busterthefox-d85numc[1].jpg"/>
            <p:cNvPicPr>
              <a:picLocks noChangeAspect="1" noChangeArrowheads="1"/>
            </p:cNvPicPr>
            <p:nvPr/>
          </p:nvPicPr>
          <p:blipFill>
            <a:blip r:embed="rId5" cstate="print">
              <a:extLst>
                <a:ext uri="{BEBA8EAE-BF5A-486C-A8C5-ECC9F3942E4B}">
                  <a14:imgProps xmlns:a14="http://schemas.microsoft.com/office/drawing/2010/main">
                    <a14:imgLayer r:embed="rId6">
                      <a14:imgEffect>
                        <a14:backgroundRemoval t="0" b="100000" l="10000" r="90000"/>
                      </a14:imgEffect>
                    </a14:imgLayer>
                  </a14:imgProps>
                </a:ext>
                <a:ext uri="{28A0092B-C50C-407E-A947-70E740481C1C}">
                  <a14:useLocalDpi xmlns:a14="http://schemas.microsoft.com/office/drawing/2010/main" val="0"/>
                </a:ext>
              </a:extLst>
            </a:blip>
            <a:srcRect/>
            <a:stretch>
              <a:fillRect/>
            </a:stretch>
          </p:blipFill>
          <p:spPr bwMode="auto">
            <a:xfrm>
              <a:off x="2284378" y="5139447"/>
              <a:ext cx="609600" cy="609600"/>
            </a:xfrm>
            <a:prstGeom prst="rect">
              <a:avLst/>
            </a:prstGeom>
            <a:noFill/>
            <a:ln>
              <a:noFill/>
            </a:ln>
            <a:extLst>
              <a:ext uri="{909E8E84-426E-40dd-AFC4-6F175D3DCCD1}">
                <a14:hiddenFill xmlns="" xmlns:a14="http://schemas.microsoft.com/office/drawing/2010/main">
                  <a:solidFill>
                    <a:srgbClr val="FFFFFF"/>
                  </a:solidFill>
                </a14:hiddenFill>
              </a:ext>
            </a:extLst>
          </p:spPr>
        </p:pic>
        <p:pic>
          <p:nvPicPr>
            <p:cNvPr id="71" name="Picture 3" descr="C:\Users\kearly\AppData\Local\Microsoft\Windows\Temporary Internet Files\Content.IE5\NDWITMNQ\buster_s_adventures_4___scary_encounter_by_busterthefox-d85numc[1].jpg"/>
            <p:cNvPicPr>
              <a:picLocks noChangeAspect="1" noChangeArrowheads="1"/>
            </p:cNvPicPr>
            <p:nvPr/>
          </p:nvPicPr>
          <p:blipFill>
            <a:blip r:embed="rId5" cstate="print">
              <a:extLst>
                <a:ext uri="{BEBA8EAE-BF5A-486C-A8C5-ECC9F3942E4B}">
                  <a14:imgProps xmlns:a14="http://schemas.microsoft.com/office/drawing/2010/main">
                    <a14:imgLayer r:embed="rId6">
                      <a14:imgEffect>
                        <a14:backgroundRemoval t="0" b="100000" l="10000" r="90000"/>
                      </a14:imgEffect>
                    </a14:imgLayer>
                  </a14:imgProps>
                </a:ext>
                <a:ext uri="{28A0092B-C50C-407E-A947-70E740481C1C}">
                  <a14:useLocalDpi xmlns:a14="http://schemas.microsoft.com/office/drawing/2010/main" val="0"/>
                </a:ext>
              </a:extLst>
            </a:blip>
            <a:srcRect/>
            <a:stretch>
              <a:fillRect/>
            </a:stretch>
          </p:blipFill>
          <p:spPr bwMode="auto">
            <a:xfrm>
              <a:off x="2665378" y="5139447"/>
              <a:ext cx="609600" cy="609600"/>
            </a:xfrm>
            <a:prstGeom prst="rect">
              <a:avLst/>
            </a:prstGeom>
            <a:noFill/>
            <a:ln>
              <a:noFill/>
            </a:ln>
            <a:extLst>
              <a:ext uri="{909E8E84-426E-40dd-AFC4-6F175D3DCCD1}">
                <a14:hiddenFill xmlns="" xmlns:a14="http://schemas.microsoft.com/office/drawing/2010/main">
                  <a:solidFill>
                    <a:srgbClr val="FFFFFF"/>
                  </a:solidFill>
                </a14:hiddenFill>
              </a:ext>
            </a:extLst>
          </p:spPr>
        </p:pic>
      </p:grpSp>
      <p:pic>
        <p:nvPicPr>
          <p:cNvPr id="82" name="Picture 8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498909" y="5281141"/>
            <a:ext cx="1562086" cy="1066350"/>
          </a:xfrm>
          <a:prstGeom prst="rect">
            <a:avLst/>
          </a:prstGeom>
        </p:spPr>
      </p:pic>
      <p:pic>
        <p:nvPicPr>
          <p:cNvPr id="1027" name="Picture 3" descr="C:\Program Files (x86)\Microsoft Office\MEDIA\CAGCAT10\j0185604.wmf"/>
          <p:cNvPicPr>
            <a:picLocks noChangeAspect="1" noChangeArrowheads="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472487" y="2883344"/>
            <a:ext cx="641578" cy="642213"/>
          </a:xfrm>
          <a:prstGeom prst="rect">
            <a:avLst/>
          </a:prstGeom>
          <a:noFill/>
          <a:extLst>
            <a:ext uri="{909E8E84-426E-40dd-AFC4-6F175D3DCCD1}">
              <a14:hiddenFill xmlns="" xmlns:a14="http://schemas.microsoft.com/office/drawing/2010/main">
                <a:solidFill>
                  <a:srgbClr val="FFFFFF"/>
                </a:solidFill>
              </a14:hiddenFill>
            </a:ext>
          </a:extLst>
        </p:spPr>
      </p:pic>
      <p:pic>
        <p:nvPicPr>
          <p:cNvPr id="26" name="Picture 25"/>
          <p:cNvPicPr>
            <a:picLocks noChangeAspect="1"/>
          </p:cNvPicPr>
          <p:nvPr/>
        </p:nvPicPr>
        <p:blipFill rotWithShape="1">
          <a:blip r:embed="rId4" cstate="print">
            <a:extLst>
              <a:ext uri="{28A0092B-C50C-407E-A947-70E740481C1C}">
                <a14:useLocalDpi xmlns:a14="http://schemas.microsoft.com/office/drawing/2010/main" val="0"/>
              </a:ext>
            </a:extLst>
          </a:blip>
          <a:srcRect l="23512" r="25301"/>
          <a:stretch/>
        </p:blipFill>
        <p:spPr>
          <a:xfrm>
            <a:off x="1582963" y="3652342"/>
            <a:ext cx="420624" cy="906877"/>
          </a:xfrm>
          <a:prstGeom prst="rect">
            <a:avLst/>
          </a:prstGeom>
        </p:spPr>
      </p:pic>
      <p:pic>
        <p:nvPicPr>
          <p:cNvPr id="3075" name="Picture 3" descr="C:\Users\kearly\AppData\Local\Microsoft\Windows\Temporary Internet Files\Content.IE5\NDWITMNQ\buster_s_adventures_4___scary_encounter_by_busterthefox-d85numc[1].jpg"/>
          <p:cNvPicPr>
            <a:picLocks noChangeAspect="1" noChangeArrowheads="1"/>
          </p:cNvPicPr>
          <p:nvPr/>
        </p:nvPicPr>
        <p:blipFill>
          <a:blip r:embed="rId8" cstate="print">
            <a:extLst>
              <a:ext uri="{BEBA8EAE-BF5A-486C-A8C5-ECC9F3942E4B}">
                <a14:imgProps xmlns:a14="http://schemas.microsoft.com/office/drawing/2010/main">
                  <a14:imgLayer r:embed="rId9">
                    <a14:imgEffect>
                      <a14:backgroundRemoval t="0" b="100000" l="10000" r="90000"/>
                    </a14:imgEffect>
                  </a14:imgLayer>
                </a14:imgProps>
              </a:ext>
              <a:ext uri="{28A0092B-C50C-407E-A947-70E740481C1C}">
                <a14:useLocalDpi xmlns:a14="http://schemas.microsoft.com/office/drawing/2010/main" val="0"/>
              </a:ext>
            </a:extLst>
          </a:blip>
          <a:srcRect/>
          <a:stretch>
            <a:fillRect/>
          </a:stretch>
        </p:blipFill>
        <p:spPr bwMode="auto">
          <a:xfrm>
            <a:off x="1512859" y="4577118"/>
            <a:ext cx="560832" cy="560832"/>
          </a:xfrm>
          <a:prstGeom prst="rect">
            <a:avLst/>
          </a:prstGeom>
          <a:noFill/>
          <a:ln>
            <a:noFill/>
          </a:ln>
          <a:extLst>
            <a:ext uri="{909E8E84-426E-40dd-AFC4-6F175D3DCCD1}">
              <a14:hiddenFill xmlns="" xmlns:a14="http://schemas.microsoft.com/office/drawing/2010/main">
                <a:solidFill>
                  <a:srgbClr val="FFFFFF"/>
                </a:solidFill>
              </a14:hiddenFill>
            </a:ext>
          </a:extLst>
        </p:spPr>
      </p:pic>
      <p:pic>
        <p:nvPicPr>
          <p:cNvPr id="83" name="Picture 82"/>
          <p:cNvPicPr>
            <a:picLocks noChangeAspect="1"/>
          </p:cNvPicPr>
          <p:nvPr/>
        </p:nvPicPr>
        <p:blipFill rotWithShape="1">
          <a:blip r:embed="rId10" cstate="print">
            <a:extLst>
              <a:ext uri="{28A0092B-C50C-407E-A947-70E740481C1C}">
                <a14:useLocalDpi xmlns:a14="http://schemas.microsoft.com/office/drawing/2010/main" val="0"/>
              </a:ext>
            </a:extLst>
          </a:blip>
          <a:srcRect t="29152" b="8005"/>
          <a:stretch/>
        </p:blipFill>
        <p:spPr>
          <a:xfrm>
            <a:off x="1221335" y="5382042"/>
            <a:ext cx="1143882" cy="1008600"/>
          </a:xfrm>
          <a:prstGeom prst="rect">
            <a:avLst/>
          </a:prstGeom>
        </p:spPr>
      </p:pic>
      <p:pic>
        <p:nvPicPr>
          <p:cNvPr id="22" name="Picture 3" descr="C:\Program Files (x86)\Microsoft Office\MEDIA\CAGCAT10\j0185604.wmf"/>
          <p:cNvPicPr>
            <a:picLocks noChangeAspect="1" noChangeArrowheads="1"/>
          </p:cNvPicPr>
          <p:nvPr/>
        </p:nvPicPr>
        <p:blipFill>
          <a:blip r:embed="rId3" cstate="print">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965968" y="2883344"/>
            <a:ext cx="641578" cy="642213"/>
          </a:xfrm>
          <a:prstGeom prst="rect">
            <a:avLst/>
          </a:prstGeom>
          <a:noFill/>
          <a:extLst>
            <a:ext uri="{909E8E84-426E-40dd-AFC4-6F175D3DCCD1}">
              <a14:hiddenFill xmlns="" xmlns:a14="http://schemas.microsoft.com/office/drawing/2010/main">
                <a:solidFill>
                  <a:srgbClr val="FFFFFF"/>
                </a:solidFill>
              </a14:hiddenFill>
            </a:ext>
          </a:extLst>
        </p:spPr>
      </p:pic>
      <p:grpSp>
        <p:nvGrpSpPr>
          <p:cNvPr id="53" name="Group 52"/>
          <p:cNvGrpSpPr/>
          <p:nvPr/>
        </p:nvGrpSpPr>
        <p:grpSpPr>
          <a:xfrm>
            <a:off x="7550665" y="3652342"/>
            <a:ext cx="1472184" cy="906877"/>
            <a:chOff x="7397183" y="3738664"/>
            <a:chExt cx="1600200" cy="985736"/>
          </a:xfrm>
        </p:grpSpPr>
        <p:pic>
          <p:nvPicPr>
            <p:cNvPr id="44" name="Picture 43"/>
            <p:cNvPicPr>
              <a:picLocks noChangeAspect="1"/>
            </p:cNvPicPr>
            <p:nvPr/>
          </p:nvPicPr>
          <p:blipFill rotWithShape="1">
            <a:blip r:embed="rId4" cstate="print">
              <a:extLst>
                <a:ext uri="{28A0092B-C50C-407E-A947-70E740481C1C}">
                  <a14:useLocalDpi xmlns:a14="http://schemas.microsoft.com/office/drawing/2010/main" val="0"/>
                </a:ext>
              </a:extLst>
            </a:blip>
            <a:srcRect l="23512" r="25301"/>
            <a:stretch/>
          </p:blipFill>
          <p:spPr>
            <a:xfrm>
              <a:off x="7397183" y="3738664"/>
              <a:ext cx="457200" cy="985736"/>
            </a:xfrm>
            <a:prstGeom prst="rect">
              <a:avLst/>
            </a:prstGeom>
          </p:spPr>
        </p:pic>
        <p:pic>
          <p:nvPicPr>
            <p:cNvPr id="45" name="Picture 44"/>
            <p:cNvPicPr>
              <a:picLocks noChangeAspect="1"/>
            </p:cNvPicPr>
            <p:nvPr/>
          </p:nvPicPr>
          <p:blipFill rotWithShape="1">
            <a:blip r:embed="rId4" cstate="print">
              <a:extLst>
                <a:ext uri="{28A0092B-C50C-407E-A947-70E740481C1C}">
                  <a14:useLocalDpi xmlns:a14="http://schemas.microsoft.com/office/drawing/2010/main" val="0"/>
                </a:ext>
              </a:extLst>
            </a:blip>
            <a:srcRect l="23512" r="25301"/>
            <a:stretch/>
          </p:blipFill>
          <p:spPr>
            <a:xfrm>
              <a:off x="7778183" y="3738664"/>
              <a:ext cx="457200" cy="985736"/>
            </a:xfrm>
            <a:prstGeom prst="rect">
              <a:avLst/>
            </a:prstGeom>
          </p:spPr>
        </p:pic>
        <p:pic>
          <p:nvPicPr>
            <p:cNvPr id="46" name="Picture 45"/>
            <p:cNvPicPr>
              <a:picLocks noChangeAspect="1"/>
            </p:cNvPicPr>
            <p:nvPr/>
          </p:nvPicPr>
          <p:blipFill rotWithShape="1">
            <a:blip r:embed="rId4" cstate="print">
              <a:extLst>
                <a:ext uri="{28A0092B-C50C-407E-A947-70E740481C1C}">
                  <a14:useLocalDpi xmlns:a14="http://schemas.microsoft.com/office/drawing/2010/main" val="0"/>
                </a:ext>
              </a:extLst>
            </a:blip>
            <a:srcRect l="23512" r="25301"/>
            <a:stretch/>
          </p:blipFill>
          <p:spPr>
            <a:xfrm>
              <a:off x="8159183" y="3738664"/>
              <a:ext cx="457200" cy="985736"/>
            </a:xfrm>
            <a:prstGeom prst="rect">
              <a:avLst/>
            </a:prstGeom>
          </p:spPr>
        </p:pic>
        <p:pic>
          <p:nvPicPr>
            <p:cNvPr id="47" name="Picture 46"/>
            <p:cNvPicPr>
              <a:picLocks noChangeAspect="1"/>
            </p:cNvPicPr>
            <p:nvPr/>
          </p:nvPicPr>
          <p:blipFill rotWithShape="1">
            <a:blip r:embed="rId4" cstate="print">
              <a:extLst>
                <a:ext uri="{28A0092B-C50C-407E-A947-70E740481C1C}">
                  <a14:useLocalDpi xmlns:a14="http://schemas.microsoft.com/office/drawing/2010/main" val="0"/>
                </a:ext>
              </a:extLst>
            </a:blip>
            <a:srcRect l="23512" r="25301"/>
            <a:stretch/>
          </p:blipFill>
          <p:spPr>
            <a:xfrm>
              <a:off x="8540183" y="3738664"/>
              <a:ext cx="457200" cy="985736"/>
            </a:xfrm>
            <a:prstGeom prst="rect">
              <a:avLst/>
            </a:prstGeom>
          </p:spPr>
        </p:pic>
      </p:grpSp>
      <p:grpSp>
        <p:nvGrpSpPr>
          <p:cNvPr id="78" name="Group 77"/>
          <p:cNvGrpSpPr/>
          <p:nvPr/>
        </p:nvGrpSpPr>
        <p:grpSpPr>
          <a:xfrm>
            <a:off x="7831081" y="4577118"/>
            <a:ext cx="911352" cy="560832"/>
            <a:chOff x="2284378" y="5139447"/>
            <a:chExt cx="990600" cy="609600"/>
          </a:xfrm>
        </p:grpSpPr>
        <p:pic>
          <p:nvPicPr>
            <p:cNvPr id="79" name="Picture 3" descr="C:\Users\kearly\AppData\Local\Microsoft\Windows\Temporary Internet Files\Content.IE5\NDWITMNQ\buster_s_adventures_4___scary_encounter_by_busterthefox-d85numc[1].jpg"/>
            <p:cNvPicPr>
              <a:picLocks noChangeAspect="1" noChangeArrowheads="1"/>
            </p:cNvPicPr>
            <p:nvPr/>
          </p:nvPicPr>
          <p:blipFill>
            <a:blip r:embed="rId5" cstate="print">
              <a:extLst>
                <a:ext uri="{BEBA8EAE-BF5A-486C-A8C5-ECC9F3942E4B}">
                  <a14:imgProps xmlns:a14="http://schemas.microsoft.com/office/drawing/2010/main">
                    <a14:imgLayer r:embed="rId6">
                      <a14:imgEffect>
                        <a14:backgroundRemoval t="0" b="100000" l="10000" r="90000"/>
                      </a14:imgEffect>
                    </a14:imgLayer>
                  </a14:imgProps>
                </a:ext>
                <a:ext uri="{28A0092B-C50C-407E-A947-70E740481C1C}">
                  <a14:useLocalDpi xmlns:a14="http://schemas.microsoft.com/office/drawing/2010/main" val="0"/>
                </a:ext>
              </a:extLst>
            </a:blip>
            <a:srcRect/>
            <a:stretch>
              <a:fillRect/>
            </a:stretch>
          </p:blipFill>
          <p:spPr bwMode="auto">
            <a:xfrm>
              <a:off x="2284378" y="5139447"/>
              <a:ext cx="609600" cy="609600"/>
            </a:xfrm>
            <a:prstGeom prst="rect">
              <a:avLst/>
            </a:prstGeom>
            <a:noFill/>
            <a:ln>
              <a:noFill/>
            </a:ln>
            <a:extLst>
              <a:ext uri="{909E8E84-426E-40dd-AFC4-6F175D3DCCD1}">
                <a14:hiddenFill xmlns="" xmlns:a14="http://schemas.microsoft.com/office/drawing/2010/main">
                  <a:solidFill>
                    <a:srgbClr val="FFFFFF"/>
                  </a:solidFill>
                </a14:hiddenFill>
              </a:ext>
            </a:extLst>
          </p:spPr>
        </p:pic>
        <p:pic>
          <p:nvPicPr>
            <p:cNvPr id="80" name="Picture 3" descr="C:\Users\kearly\AppData\Local\Microsoft\Windows\Temporary Internet Files\Content.IE5\NDWITMNQ\buster_s_adventures_4___scary_encounter_by_busterthefox-d85numc[1].jpg"/>
            <p:cNvPicPr>
              <a:picLocks noChangeAspect="1" noChangeArrowheads="1"/>
            </p:cNvPicPr>
            <p:nvPr/>
          </p:nvPicPr>
          <p:blipFill>
            <a:blip r:embed="rId5" cstate="print">
              <a:extLst>
                <a:ext uri="{BEBA8EAE-BF5A-486C-A8C5-ECC9F3942E4B}">
                  <a14:imgProps xmlns:a14="http://schemas.microsoft.com/office/drawing/2010/main">
                    <a14:imgLayer r:embed="rId6">
                      <a14:imgEffect>
                        <a14:backgroundRemoval t="0" b="100000" l="10000" r="90000"/>
                      </a14:imgEffect>
                    </a14:imgLayer>
                  </a14:imgProps>
                </a:ext>
                <a:ext uri="{28A0092B-C50C-407E-A947-70E740481C1C}">
                  <a14:useLocalDpi xmlns:a14="http://schemas.microsoft.com/office/drawing/2010/main" val="0"/>
                </a:ext>
              </a:extLst>
            </a:blip>
            <a:srcRect/>
            <a:stretch>
              <a:fillRect/>
            </a:stretch>
          </p:blipFill>
          <p:spPr bwMode="auto">
            <a:xfrm>
              <a:off x="2665378" y="5139447"/>
              <a:ext cx="609600" cy="609600"/>
            </a:xfrm>
            <a:prstGeom prst="rect">
              <a:avLst/>
            </a:prstGeom>
            <a:noFill/>
            <a:ln>
              <a:noFill/>
            </a:ln>
            <a:extLst>
              <a:ext uri="{909E8E84-426E-40dd-AFC4-6F175D3DCCD1}">
                <a14:hiddenFill xmlns="" xmlns:a14="http://schemas.microsoft.com/office/drawing/2010/main">
                  <a:solidFill>
                    <a:srgbClr val="FFFFFF"/>
                  </a:solidFill>
                </a14:hiddenFill>
              </a:ext>
            </a:extLst>
          </p:spPr>
        </p:pic>
      </p:grpSp>
      <p:pic>
        <p:nvPicPr>
          <p:cNvPr id="87" name="Picture 86"/>
          <p:cNvPicPr>
            <a:picLocks noChangeAspect="1"/>
          </p:cNvPicPr>
          <p:nvPr/>
        </p:nvPicPr>
        <p:blipFill>
          <a:blip r:embed="rId11" cstate="print">
            <a:extLst>
              <a:ext uri="{BEBA8EAE-BF5A-486C-A8C5-ECC9F3942E4B}">
                <a14:imgProps xmlns:a14="http://schemas.microsoft.com/office/drawing/2010/main">
                  <a14:imgLayer r:embed="rId12">
                    <a14:imgEffect>
                      <a14:backgroundRemoval t="0" b="95400" l="9587" r="89587">
                        <a14:foregroundMark x1="42810" y1="4843" x2="42810" y2="4843"/>
                        <a14:foregroundMark x1="44959" y1="9685" x2="41653" y2="5569"/>
                        <a14:foregroundMark x1="61653" y1="14770" x2="61653" y2="14770"/>
                        <a14:foregroundMark x1="49091" y1="9685" x2="49091" y2="9685"/>
                        <a14:foregroundMark x1="46777" y1="15738" x2="46777" y2="15738"/>
                        <a14:foregroundMark x1="49587" y1="16465" x2="49587" y2="16465"/>
                      </a14:backgroundRemoval>
                    </a14:imgEffect>
                  </a14:imgLayer>
                </a14:imgProps>
              </a:ext>
              <a:ext uri="{28A0092B-C50C-407E-A947-70E740481C1C}">
                <a14:useLocalDpi xmlns:a14="http://schemas.microsoft.com/office/drawing/2010/main" val="0"/>
              </a:ext>
            </a:extLst>
          </a:blip>
          <a:stretch>
            <a:fillRect/>
          </a:stretch>
        </p:blipFill>
        <p:spPr>
          <a:xfrm>
            <a:off x="7505714" y="5281141"/>
            <a:ext cx="1562086" cy="1066350"/>
          </a:xfrm>
          <a:prstGeom prst="rect">
            <a:avLst/>
          </a:prstGeom>
        </p:spPr>
      </p:pic>
      <p:pic>
        <p:nvPicPr>
          <p:cNvPr id="23" name="Picture 3" descr="C:\Program Files (x86)\Microsoft Office\MEDIA\CAGCAT10\j0185604.wmf"/>
          <p:cNvPicPr>
            <a:picLocks noChangeAspect="1" noChangeArrowheads="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273865" y="2883344"/>
            <a:ext cx="641578" cy="642213"/>
          </a:xfrm>
          <a:prstGeom prst="rect">
            <a:avLst/>
          </a:prstGeom>
          <a:noFill/>
          <a:extLst>
            <a:ext uri="{909E8E84-426E-40dd-AFC4-6F175D3DCCD1}">
              <a14:hiddenFill xmlns="" xmlns:a14="http://schemas.microsoft.com/office/drawing/2010/main">
                <a:solidFill>
                  <a:srgbClr val="FFFFFF"/>
                </a:solidFill>
              </a14:hiddenFill>
            </a:ext>
          </a:extLst>
        </p:spPr>
      </p:pic>
      <p:grpSp>
        <p:nvGrpSpPr>
          <p:cNvPr id="55" name="Group 54"/>
          <p:cNvGrpSpPr/>
          <p:nvPr/>
        </p:nvGrpSpPr>
        <p:grpSpPr>
          <a:xfrm>
            <a:off x="6033821" y="3652342"/>
            <a:ext cx="1121664" cy="906877"/>
            <a:chOff x="3962400" y="3738664"/>
            <a:chExt cx="1219200" cy="985736"/>
          </a:xfrm>
        </p:grpSpPr>
        <p:pic>
          <p:nvPicPr>
            <p:cNvPr id="56" name="Picture 55"/>
            <p:cNvPicPr>
              <a:picLocks noChangeAspect="1"/>
            </p:cNvPicPr>
            <p:nvPr/>
          </p:nvPicPr>
          <p:blipFill rotWithShape="1">
            <a:blip r:embed="rId4" cstate="print">
              <a:extLst>
                <a:ext uri="{28A0092B-C50C-407E-A947-70E740481C1C}">
                  <a14:useLocalDpi xmlns:a14="http://schemas.microsoft.com/office/drawing/2010/main" val="0"/>
                </a:ext>
              </a:extLst>
            </a:blip>
            <a:srcRect l="23512" r="25301"/>
            <a:stretch/>
          </p:blipFill>
          <p:spPr>
            <a:xfrm>
              <a:off x="3962400" y="3738664"/>
              <a:ext cx="457200" cy="985736"/>
            </a:xfrm>
            <a:prstGeom prst="rect">
              <a:avLst/>
            </a:prstGeom>
          </p:spPr>
        </p:pic>
        <p:pic>
          <p:nvPicPr>
            <p:cNvPr id="57" name="Picture 56"/>
            <p:cNvPicPr>
              <a:picLocks noChangeAspect="1"/>
            </p:cNvPicPr>
            <p:nvPr/>
          </p:nvPicPr>
          <p:blipFill rotWithShape="1">
            <a:blip r:embed="rId4" cstate="print">
              <a:extLst>
                <a:ext uri="{28A0092B-C50C-407E-A947-70E740481C1C}">
                  <a14:useLocalDpi xmlns:a14="http://schemas.microsoft.com/office/drawing/2010/main" val="0"/>
                </a:ext>
              </a:extLst>
            </a:blip>
            <a:srcRect l="23512" r="25301"/>
            <a:stretch/>
          </p:blipFill>
          <p:spPr>
            <a:xfrm>
              <a:off x="4343400" y="3738664"/>
              <a:ext cx="457200" cy="985736"/>
            </a:xfrm>
            <a:prstGeom prst="rect">
              <a:avLst/>
            </a:prstGeom>
          </p:spPr>
        </p:pic>
        <p:pic>
          <p:nvPicPr>
            <p:cNvPr id="58" name="Picture 57"/>
            <p:cNvPicPr>
              <a:picLocks noChangeAspect="1"/>
            </p:cNvPicPr>
            <p:nvPr/>
          </p:nvPicPr>
          <p:blipFill rotWithShape="1">
            <a:blip r:embed="rId4" cstate="print">
              <a:extLst>
                <a:ext uri="{28A0092B-C50C-407E-A947-70E740481C1C}">
                  <a14:useLocalDpi xmlns:a14="http://schemas.microsoft.com/office/drawing/2010/main" val="0"/>
                </a:ext>
              </a:extLst>
            </a:blip>
            <a:srcRect l="23512" r="25301"/>
            <a:stretch/>
          </p:blipFill>
          <p:spPr>
            <a:xfrm>
              <a:off x="4724400" y="3738664"/>
              <a:ext cx="457200" cy="985736"/>
            </a:xfrm>
            <a:prstGeom prst="rect">
              <a:avLst/>
            </a:prstGeom>
          </p:spPr>
        </p:pic>
      </p:grpSp>
      <p:grpSp>
        <p:nvGrpSpPr>
          <p:cNvPr id="81" name="Group 80"/>
          <p:cNvGrpSpPr/>
          <p:nvPr/>
        </p:nvGrpSpPr>
        <p:grpSpPr>
          <a:xfrm>
            <a:off x="5963717" y="4580101"/>
            <a:ext cx="1261872" cy="560832"/>
            <a:chOff x="5698842" y="4803843"/>
            <a:chExt cx="1371600" cy="609600"/>
          </a:xfrm>
        </p:grpSpPr>
        <p:pic>
          <p:nvPicPr>
            <p:cNvPr id="64" name="Picture 3" descr="C:\Users\kearly\AppData\Local\Microsoft\Windows\Temporary Internet Files\Content.IE5\NDWITMNQ\buster_s_adventures_4___scary_encounter_by_busterthefox-d85numc[1].jpg"/>
            <p:cNvPicPr>
              <a:picLocks noChangeAspect="1" noChangeArrowheads="1"/>
            </p:cNvPicPr>
            <p:nvPr/>
          </p:nvPicPr>
          <p:blipFill>
            <a:blip r:embed="rId5" cstate="print">
              <a:extLst>
                <a:ext uri="{BEBA8EAE-BF5A-486C-A8C5-ECC9F3942E4B}">
                  <a14:imgProps xmlns:a14="http://schemas.microsoft.com/office/drawing/2010/main">
                    <a14:imgLayer r:embed="rId6">
                      <a14:imgEffect>
                        <a14:backgroundRemoval t="0" b="100000" l="10000" r="90000"/>
                      </a14:imgEffect>
                    </a14:imgLayer>
                  </a14:imgProps>
                </a:ext>
                <a:ext uri="{28A0092B-C50C-407E-A947-70E740481C1C}">
                  <a14:useLocalDpi xmlns:a14="http://schemas.microsoft.com/office/drawing/2010/main" val="0"/>
                </a:ext>
              </a:extLst>
            </a:blip>
            <a:srcRect/>
            <a:stretch>
              <a:fillRect/>
            </a:stretch>
          </p:blipFill>
          <p:spPr bwMode="auto">
            <a:xfrm>
              <a:off x="5698842" y="4803843"/>
              <a:ext cx="609600" cy="609600"/>
            </a:xfrm>
            <a:prstGeom prst="rect">
              <a:avLst/>
            </a:prstGeom>
            <a:noFill/>
            <a:ln>
              <a:noFill/>
            </a:ln>
            <a:extLst>
              <a:ext uri="{909E8E84-426E-40dd-AFC4-6F175D3DCCD1}">
                <a14:hiddenFill xmlns="" xmlns:a14="http://schemas.microsoft.com/office/drawing/2010/main">
                  <a:solidFill>
                    <a:srgbClr val="FFFFFF"/>
                  </a:solidFill>
                </a14:hiddenFill>
              </a:ext>
            </a:extLst>
          </p:spPr>
        </p:pic>
        <p:pic>
          <p:nvPicPr>
            <p:cNvPr id="65" name="Picture 3" descr="C:\Users\kearly\AppData\Local\Microsoft\Windows\Temporary Internet Files\Content.IE5\NDWITMNQ\buster_s_adventures_4___scary_encounter_by_busterthefox-d85numc[1].jpg"/>
            <p:cNvPicPr>
              <a:picLocks noChangeAspect="1" noChangeArrowheads="1"/>
            </p:cNvPicPr>
            <p:nvPr/>
          </p:nvPicPr>
          <p:blipFill>
            <a:blip r:embed="rId5" cstate="print">
              <a:extLst>
                <a:ext uri="{BEBA8EAE-BF5A-486C-A8C5-ECC9F3942E4B}">
                  <a14:imgProps xmlns:a14="http://schemas.microsoft.com/office/drawing/2010/main">
                    <a14:imgLayer r:embed="rId6">
                      <a14:imgEffect>
                        <a14:backgroundRemoval t="0" b="100000" l="10000" r="90000"/>
                      </a14:imgEffect>
                    </a14:imgLayer>
                  </a14:imgProps>
                </a:ext>
                <a:ext uri="{28A0092B-C50C-407E-A947-70E740481C1C}">
                  <a14:useLocalDpi xmlns:a14="http://schemas.microsoft.com/office/drawing/2010/main" val="0"/>
                </a:ext>
              </a:extLst>
            </a:blip>
            <a:srcRect/>
            <a:stretch>
              <a:fillRect/>
            </a:stretch>
          </p:blipFill>
          <p:spPr bwMode="auto">
            <a:xfrm>
              <a:off x="6079842" y="4803843"/>
              <a:ext cx="609600" cy="609600"/>
            </a:xfrm>
            <a:prstGeom prst="rect">
              <a:avLst/>
            </a:prstGeom>
            <a:noFill/>
            <a:ln>
              <a:noFill/>
            </a:ln>
            <a:extLst>
              <a:ext uri="{909E8E84-426E-40dd-AFC4-6F175D3DCCD1}">
                <a14:hiddenFill xmlns="" xmlns:a14="http://schemas.microsoft.com/office/drawing/2010/main">
                  <a:solidFill>
                    <a:srgbClr val="FFFFFF"/>
                  </a:solidFill>
                </a14:hiddenFill>
              </a:ext>
            </a:extLst>
          </p:spPr>
        </p:pic>
        <p:pic>
          <p:nvPicPr>
            <p:cNvPr id="66" name="Picture 3" descr="C:\Users\kearly\AppData\Local\Microsoft\Windows\Temporary Internet Files\Content.IE5\NDWITMNQ\buster_s_adventures_4___scary_encounter_by_busterthefox-d85numc[1].jpg"/>
            <p:cNvPicPr>
              <a:picLocks noChangeAspect="1" noChangeArrowheads="1"/>
            </p:cNvPicPr>
            <p:nvPr/>
          </p:nvPicPr>
          <p:blipFill>
            <a:blip r:embed="rId5" cstate="print">
              <a:extLst>
                <a:ext uri="{BEBA8EAE-BF5A-486C-A8C5-ECC9F3942E4B}">
                  <a14:imgProps xmlns:a14="http://schemas.microsoft.com/office/drawing/2010/main">
                    <a14:imgLayer r:embed="rId6">
                      <a14:imgEffect>
                        <a14:backgroundRemoval t="0" b="100000" l="10000" r="90000"/>
                      </a14:imgEffect>
                    </a14:imgLayer>
                  </a14:imgProps>
                </a:ext>
                <a:ext uri="{28A0092B-C50C-407E-A947-70E740481C1C}">
                  <a14:useLocalDpi xmlns:a14="http://schemas.microsoft.com/office/drawing/2010/main" val="0"/>
                </a:ext>
              </a:extLst>
            </a:blip>
            <a:srcRect/>
            <a:stretch>
              <a:fillRect/>
            </a:stretch>
          </p:blipFill>
          <p:spPr bwMode="auto">
            <a:xfrm>
              <a:off x="6460842" y="4803843"/>
              <a:ext cx="609600" cy="609600"/>
            </a:xfrm>
            <a:prstGeom prst="rect">
              <a:avLst/>
            </a:prstGeom>
            <a:noFill/>
            <a:ln>
              <a:noFill/>
            </a:ln>
            <a:extLst>
              <a:ext uri="{909E8E84-426E-40dd-AFC4-6F175D3DCCD1}">
                <a14:hiddenFill xmlns="" xmlns:a14="http://schemas.microsoft.com/office/drawing/2010/main">
                  <a:solidFill>
                    <a:srgbClr val="FFFFFF"/>
                  </a:solidFill>
                </a14:hiddenFill>
              </a:ext>
            </a:extLst>
          </p:spPr>
        </p:pic>
      </p:grpSp>
      <p:pic>
        <p:nvPicPr>
          <p:cNvPr id="62" name="Picture 61"/>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5744099" y="5281141"/>
            <a:ext cx="1701107" cy="1210403"/>
          </a:xfrm>
          <a:prstGeom prst="rect">
            <a:avLst/>
          </a:prstGeom>
        </p:spPr>
      </p:pic>
      <p:pic>
        <p:nvPicPr>
          <p:cNvPr id="19" name="Picture 3" descr="C:\Program Files (x86)\Microsoft Office\MEDIA\CAGCAT10\j0185604.wmf"/>
          <p:cNvPicPr>
            <a:picLocks noChangeAspect="1" noChangeArrowheads="1"/>
          </p:cNvPicPr>
          <p:nvPr/>
        </p:nvPicPr>
        <p:blipFill>
          <a:blip r:embed="rId3"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605217" y="2883344"/>
            <a:ext cx="641578" cy="642213"/>
          </a:xfrm>
          <a:prstGeom prst="rect">
            <a:avLst/>
          </a:prstGeom>
          <a:noFill/>
          <a:extLst>
            <a:ext uri="{909E8E84-426E-40dd-AFC4-6F175D3DCCD1}">
              <a14:hiddenFill xmlns="" xmlns:a14="http://schemas.microsoft.com/office/drawing/2010/main">
                <a:solidFill>
                  <a:srgbClr val="FFFFFF"/>
                </a:solidFill>
              </a14:hiddenFill>
            </a:ext>
          </a:extLst>
        </p:spPr>
      </p:pic>
      <p:grpSp>
        <p:nvGrpSpPr>
          <p:cNvPr id="49" name="Group 48"/>
          <p:cNvGrpSpPr/>
          <p:nvPr/>
        </p:nvGrpSpPr>
        <p:grpSpPr>
          <a:xfrm>
            <a:off x="4365173" y="3652342"/>
            <a:ext cx="1121664" cy="906877"/>
            <a:chOff x="3962400" y="3738664"/>
            <a:chExt cx="1219200" cy="985736"/>
          </a:xfrm>
        </p:grpSpPr>
        <p:pic>
          <p:nvPicPr>
            <p:cNvPr id="50" name="Picture 49"/>
            <p:cNvPicPr>
              <a:picLocks noChangeAspect="1"/>
            </p:cNvPicPr>
            <p:nvPr/>
          </p:nvPicPr>
          <p:blipFill rotWithShape="1">
            <a:blip r:embed="rId4" cstate="print">
              <a:extLst>
                <a:ext uri="{28A0092B-C50C-407E-A947-70E740481C1C}">
                  <a14:useLocalDpi xmlns:a14="http://schemas.microsoft.com/office/drawing/2010/main" val="0"/>
                </a:ext>
              </a:extLst>
            </a:blip>
            <a:srcRect l="23512" r="25301"/>
            <a:stretch/>
          </p:blipFill>
          <p:spPr>
            <a:xfrm>
              <a:off x="3962400" y="3738664"/>
              <a:ext cx="457200" cy="985736"/>
            </a:xfrm>
            <a:prstGeom prst="rect">
              <a:avLst/>
            </a:prstGeom>
          </p:spPr>
        </p:pic>
        <p:pic>
          <p:nvPicPr>
            <p:cNvPr id="51" name="Picture 50"/>
            <p:cNvPicPr>
              <a:picLocks noChangeAspect="1"/>
            </p:cNvPicPr>
            <p:nvPr/>
          </p:nvPicPr>
          <p:blipFill rotWithShape="1">
            <a:blip r:embed="rId4" cstate="print">
              <a:extLst>
                <a:ext uri="{28A0092B-C50C-407E-A947-70E740481C1C}">
                  <a14:useLocalDpi xmlns:a14="http://schemas.microsoft.com/office/drawing/2010/main" val="0"/>
                </a:ext>
              </a:extLst>
            </a:blip>
            <a:srcRect l="23512" r="25301"/>
            <a:stretch/>
          </p:blipFill>
          <p:spPr>
            <a:xfrm>
              <a:off x="4343400" y="3738664"/>
              <a:ext cx="457200" cy="985736"/>
            </a:xfrm>
            <a:prstGeom prst="rect">
              <a:avLst/>
            </a:prstGeom>
          </p:spPr>
        </p:pic>
        <p:pic>
          <p:nvPicPr>
            <p:cNvPr id="52" name="Picture 51"/>
            <p:cNvPicPr>
              <a:picLocks noChangeAspect="1"/>
            </p:cNvPicPr>
            <p:nvPr/>
          </p:nvPicPr>
          <p:blipFill rotWithShape="1">
            <a:blip r:embed="rId4" cstate="print">
              <a:extLst>
                <a:ext uri="{28A0092B-C50C-407E-A947-70E740481C1C}">
                  <a14:useLocalDpi xmlns:a14="http://schemas.microsoft.com/office/drawing/2010/main" val="0"/>
                </a:ext>
              </a:extLst>
            </a:blip>
            <a:srcRect l="23512" r="25301"/>
            <a:stretch/>
          </p:blipFill>
          <p:spPr>
            <a:xfrm>
              <a:off x="4724400" y="3738664"/>
              <a:ext cx="457200" cy="985736"/>
            </a:xfrm>
            <a:prstGeom prst="rect">
              <a:avLst/>
            </a:prstGeom>
          </p:spPr>
        </p:pic>
      </p:grpSp>
      <p:grpSp>
        <p:nvGrpSpPr>
          <p:cNvPr id="75" name="Group 74"/>
          <p:cNvGrpSpPr/>
          <p:nvPr/>
        </p:nvGrpSpPr>
        <p:grpSpPr>
          <a:xfrm>
            <a:off x="4470329" y="4580101"/>
            <a:ext cx="911352" cy="560832"/>
            <a:chOff x="2284378" y="5139447"/>
            <a:chExt cx="990600" cy="609600"/>
          </a:xfrm>
        </p:grpSpPr>
        <p:pic>
          <p:nvPicPr>
            <p:cNvPr id="76" name="Picture 3" descr="C:\Users\kearly\AppData\Local\Microsoft\Windows\Temporary Internet Files\Content.IE5\NDWITMNQ\buster_s_adventures_4___scary_encounter_by_busterthefox-d85numc[1].jpg"/>
            <p:cNvPicPr>
              <a:picLocks noChangeAspect="1" noChangeArrowheads="1"/>
            </p:cNvPicPr>
            <p:nvPr/>
          </p:nvPicPr>
          <p:blipFill>
            <a:blip r:embed="rId5" cstate="print">
              <a:extLst>
                <a:ext uri="{BEBA8EAE-BF5A-486C-A8C5-ECC9F3942E4B}">
                  <a14:imgProps xmlns:a14="http://schemas.microsoft.com/office/drawing/2010/main">
                    <a14:imgLayer r:embed="rId6">
                      <a14:imgEffect>
                        <a14:backgroundRemoval t="0" b="100000" l="10000" r="90000"/>
                      </a14:imgEffect>
                    </a14:imgLayer>
                  </a14:imgProps>
                </a:ext>
                <a:ext uri="{28A0092B-C50C-407E-A947-70E740481C1C}">
                  <a14:useLocalDpi xmlns:a14="http://schemas.microsoft.com/office/drawing/2010/main" val="0"/>
                </a:ext>
              </a:extLst>
            </a:blip>
            <a:srcRect/>
            <a:stretch>
              <a:fillRect/>
            </a:stretch>
          </p:blipFill>
          <p:spPr bwMode="auto">
            <a:xfrm>
              <a:off x="2284378" y="5139447"/>
              <a:ext cx="609600" cy="609600"/>
            </a:xfrm>
            <a:prstGeom prst="rect">
              <a:avLst/>
            </a:prstGeom>
            <a:noFill/>
            <a:ln>
              <a:noFill/>
            </a:ln>
            <a:extLst>
              <a:ext uri="{909E8E84-426E-40dd-AFC4-6F175D3DCCD1}">
                <a14:hiddenFill xmlns="" xmlns:a14="http://schemas.microsoft.com/office/drawing/2010/main">
                  <a:solidFill>
                    <a:srgbClr val="FFFFFF"/>
                  </a:solidFill>
                </a14:hiddenFill>
              </a:ext>
            </a:extLst>
          </p:spPr>
        </p:pic>
        <p:pic>
          <p:nvPicPr>
            <p:cNvPr id="77" name="Picture 3" descr="C:\Users\kearly\AppData\Local\Microsoft\Windows\Temporary Internet Files\Content.IE5\NDWITMNQ\buster_s_adventures_4___scary_encounter_by_busterthefox-d85numc[1].jpg"/>
            <p:cNvPicPr>
              <a:picLocks noChangeAspect="1" noChangeArrowheads="1"/>
            </p:cNvPicPr>
            <p:nvPr/>
          </p:nvPicPr>
          <p:blipFill>
            <a:blip r:embed="rId5" cstate="print">
              <a:extLst>
                <a:ext uri="{BEBA8EAE-BF5A-486C-A8C5-ECC9F3942E4B}">
                  <a14:imgProps xmlns:a14="http://schemas.microsoft.com/office/drawing/2010/main">
                    <a14:imgLayer r:embed="rId6">
                      <a14:imgEffect>
                        <a14:backgroundRemoval t="0" b="100000" l="10000" r="90000"/>
                      </a14:imgEffect>
                    </a14:imgLayer>
                  </a14:imgProps>
                </a:ext>
                <a:ext uri="{28A0092B-C50C-407E-A947-70E740481C1C}">
                  <a14:useLocalDpi xmlns:a14="http://schemas.microsoft.com/office/drawing/2010/main" val="0"/>
                </a:ext>
              </a:extLst>
            </a:blip>
            <a:srcRect/>
            <a:stretch>
              <a:fillRect/>
            </a:stretch>
          </p:blipFill>
          <p:spPr bwMode="auto">
            <a:xfrm>
              <a:off x="2665378" y="5139447"/>
              <a:ext cx="609600" cy="609600"/>
            </a:xfrm>
            <a:prstGeom prst="rect">
              <a:avLst/>
            </a:prstGeom>
            <a:noFill/>
            <a:ln>
              <a:noFill/>
            </a:ln>
            <a:extLst>
              <a:ext uri="{909E8E84-426E-40dd-AFC4-6F175D3DCCD1}">
                <a14:hiddenFill xmlns="" xmlns:a14="http://schemas.microsoft.com/office/drawing/2010/main">
                  <a:solidFill>
                    <a:srgbClr val="FFFFFF"/>
                  </a:solidFill>
                </a14:hiddenFill>
              </a:ext>
            </a:extLst>
          </p:spPr>
        </p:pic>
      </p:grpSp>
      <p:pic>
        <p:nvPicPr>
          <p:cNvPr id="88" name="Picture 8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121504" y="5281141"/>
            <a:ext cx="1562086" cy="1066350"/>
          </a:xfrm>
          <a:prstGeom prst="rect">
            <a:avLst/>
          </a:prstGeom>
        </p:spPr>
      </p:pic>
      <p:pic>
        <p:nvPicPr>
          <p:cNvPr id="67" name="Picture 3" descr="C:\Program Files (x86)\Microsoft Office\MEDIA\CAGCAT10\j0185604.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8600" y="2883344"/>
            <a:ext cx="641578" cy="642213"/>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1867965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07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8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8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686800" cy="1143000"/>
          </a:xfrm>
        </p:spPr>
        <p:txBody>
          <a:bodyPr>
            <a:normAutofit fontScale="90000"/>
          </a:bodyPr>
          <a:lstStyle/>
          <a:p>
            <a:r>
              <a:rPr lang="en-US" dirty="0" smtClean="0"/>
              <a:t>We look at the values for other features in the NNs to predict for the test point.</a:t>
            </a:r>
            <a:endParaRPr lang="en-US" dirty="0"/>
          </a:p>
        </p:txBody>
      </p:sp>
      <p:sp>
        <p:nvSpPr>
          <p:cNvPr id="6" name="Content Placeholder 5"/>
          <p:cNvSpPr>
            <a:spLocks noGrp="1"/>
          </p:cNvSpPr>
          <p:nvPr>
            <p:ph idx="1"/>
          </p:nvPr>
        </p:nvSpPr>
        <p:spPr/>
        <p:txBody>
          <a:bodyPr>
            <a:normAutofit/>
          </a:bodyPr>
          <a:lstStyle/>
          <a:p>
            <a:r>
              <a:rPr lang="en-US" b="1" dirty="0" smtClean="0"/>
              <a:t>Unknown: </a:t>
            </a:r>
            <a:r>
              <a:rPr lang="en-US" b="1" dirty="0" smtClean="0">
                <a:solidFill>
                  <a:srgbClr val="F802C1"/>
                </a:solidFill>
              </a:rPr>
              <a:t>number of household members</a:t>
            </a:r>
            <a:r>
              <a:rPr lang="en-US" dirty="0" smtClean="0"/>
              <a:t>, water heater size, age of heating system</a:t>
            </a:r>
            <a:endParaRPr lang="en-US" b="1" dirty="0"/>
          </a:p>
        </p:txBody>
      </p:sp>
      <p:pic>
        <p:nvPicPr>
          <p:cNvPr id="20" name="Picture 3" descr="C:\Program Files (x86)\Microsoft Office\MEDIA\CAGCAT10\j0185604.wmf"/>
          <p:cNvPicPr>
            <a:picLocks noChangeAspect="1" noChangeArrowheads="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975521" y="2883344"/>
            <a:ext cx="641578" cy="642213"/>
          </a:xfrm>
          <a:prstGeom prst="rect">
            <a:avLst/>
          </a:prstGeom>
          <a:noFill/>
          <a:extLst>
            <a:ext uri="{909E8E84-426E-40dd-AFC4-6F175D3DCCD1}">
              <a14:hiddenFill xmlns="" xmlns:a14="http://schemas.microsoft.com/office/drawing/2010/main">
                <a:solidFill>
                  <a:srgbClr val="FFFFFF"/>
                </a:solidFill>
              </a14:hiddenFill>
            </a:ext>
          </a:extLst>
        </p:spPr>
      </p:pic>
      <p:grpSp>
        <p:nvGrpSpPr>
          <p:cNvPr id="37" name="Group 36"/>
          <p:cNvGrpSpPr/>
          <p:nvPr/>
        </p:nvGrpSpPr>
        <p:grpSpPr>
          <a:xfrm>
            <a:off x="2892042" y="3652342"/>
            <a:ext cx="808534" cy="906877"/>
            <a:chOff x="2337717" y="3738664"/>
            <a:chExt cx="878841" cy="985736"/>
          </a:xfrm>
        </p:grpSpPr>
        <p:pic>
          <p:nvPicPr>
            <p:cNvPr id="35" name="Picture 34"/>
            <p:cNvPicPr>
              <a:picLocks noChangeAspect="1"/>
            </p:cNvPicPr>
            <p:nvPr/>
          </p:nvPicPr>
          <p:blipFill rotWithShape="1">
            <a:blip r:embed="rId4" cstate="print">
              <a:extLst>
                <a:ext uri="{28A0092B-C50C-407E-A947-70E740481C1C}">
                  <a14:useLocalDpi xmlns:a14="http://schemas.microsoft.com/office/drawing/2010/main" val="0"/>
                </a:ext>
              </a:extLst>
            </a:blip>
            <a:srcRect l="23512" r="25301"/>
            <a:stretch/>
          </p:blipFill>
          <p:spPr>
            <a:xfrm>
              <a:off x="2337717" y="3738664"/>
              <a:ext cx="457200" cy="985736"/>
            </a:xfrm>
            <a:prstGeom prst="rect">
              <a:avLst/>
            </a:prstGeom>
          </p:spPr>
        </p:pic>
        <p:pic>
          <p:nvPicPr>
            <p:cNvPr id="36" name="Picture 35"/>
            <p:cNvPicPr>
              <a:picLocks noChangeAspect="1"/>
            </p:cNvPicPr>
            <p:nvPr/>
          </p:nvPicPr>
          <p:blipFill rotWithShape="1">
            <a:blip r:embed="rId4" cstate="print">
              <a:extLst>
                <a:ext uri="{28A0092B-C50C-407E-A947-70E740481C1C}">
                  <a14:useLocalDpi xmlns:a14="http://schemas.microsoft.com/office/drawing/2010/main" val="0"/>
                </a:ext>
              </a:extLst>
            </a:blip>
            <a:srcRect l="23512" r="25301"/>
            <a:stretch/>
          </p:blipFill>
          <p:spPr>
            <a:xfrm>
              <a:off x="2759358" y="3738664"/>
              <a:ext cx="457200" cy="985736"/>
            </a:xfrm>
            <a:prstGeom prst="rect">
              <a:avLst/>
            </a:prstGeom>
          </p:spPr>
        </p:pic>
      </p:grpSp>
      <p:grpSp>
        <p:nvGrpSpPr>
          <p:cNvPr id="60" name="Group 59"/>
          <p:cNvGrpSpPr/>
          <p:nvPr/>
        </p:nvGrpSpPr>
        <p:grpSpPr>
          <a:xfrm>
            <a:off x="2840634" y="4580101"/>
            <a:ext cx="911352" cy="560832"/>
            <a:chOff x="2284378" y="5139447"/>
            <a:chExt cx="990600" cy="609600"/>
          </a:xfrm>
        </p:grpSpPr>
        <p:pic>
          <p:nvPicPr>
            <p:cNvPr id="70" name="Picture 3" descr="C:\Users\kearly\AppData\Local\Microsoft\Windows\Temporary Internet Files\Content.IE5\NDWITMNQ\buster_s_adventures_4___scary_encounter_by_busterthefox-d85numc[1].jpg"/>
            <p:cNvPicPr>
              <a:picLocks noChangeAspect="1" noChangeArrowheads="1"/>
            </p:cNvPicPr>
            <p:nvPr/>
          </p:nvPicPr>
          <p:blipFill>
            <a:blip r:embed="rId5" cstate="print">
              <a:extLst>
                <a:ext uri="{BEBA8EAE-BF5A-486C-A8C5-ECC9F3942E4B}">
                  <a14:imgProps xmlns:a14="http://schemas.microsoft.com/office/drawing/2010/main">
                    <a14:imgLayer r:embed="rId6">
                      <a14:imgEffect>
                        <a14:backgroundRemoval t="0" b="100000" l="10000" r="90000"/>
                      </a14:imgEffect>
                    </a14:imgLayer>
                  </a14:imgProps>
                </a:ext>
                <a:ext uri="{28A0092B-C50C-407E-A947-70E740481C1C}">
                  <a14:useLocalDpi xmlns:a14="http://schemas.microsoft.com/office/drawing/2010/main" val="0"/>
                </a:ext>
              </a:extLst>
            </a:blip>
            <a:srcRect/>
            <a:stretch>
              <a:fillRect/>
            </a:stretch>
          </p:blipFill>
          <p:spPr bwMode="auto">
            <a:xfrm>
              <a:off x="2284378" y="5139447"/>
              <a:ext cx="609600" cy="609600"/>
            </a:xfrm>
            <a:prstGeom prst="rect">
              <a:avLst/>
            </a:prstGeom>
            <a:noFill/>
            <a:ln>
              <a:noFill/>
            </a:ln>
            <a:extLst>
              <a:ext uri="{909E8E84-426E-40dd-AFC4-6F175D3DCCD1}">
                <a14:hiddenFill xmlns="" xmlns:a14="http://schemas.microsoft.com/office/drawing/2010/main">
                  <a:solidFill>
                    <a:srgbClr val="FFFFFF"/>
                  </a:solidFill>
                </a14:hiddenFill>
              </a:ext>
            </a:extLst>
          </p:spPr>
        </p:pic>
        <p:pic>
          <p:nvPicPr>
            <p:cNvPr id="71" name="Picture 3" descr="C:\Users\kearly\AppData\Local\Microsoft\Windows\Temporary Internet Files\Content.IE5\NDWITMNQ\buster_s_adventures_4___scary_encounter_by_busterthefox-d85numc[1].jpg"/>
            <p:cNvPicPr>
              <a:picLocks noChangeAspect="1" noChangeArrowheads="1"/>
            </p:cNvPicPr>
            <p:nvPr/>
          </p:nvPicPr>
          <p:blipFill>
            <a:blip r:embed="rId5" cstate="print">
              <a:extLst>
                <a:ext uri="{BEBA8EAE-BF5A-486C-A8C5-ECC9F3942E4B}">
                  <a14:imgProps xmlns:a14="http://schemas.microsoft.com/office/drawing/2010/main">
                    <a14:imgLayer r:embed="rId6">
                      <a14:imgEffect>
                        <a14:backgroundRemoval t="0" b="100000" l="10000" r="90000"/>
                      </a14:imgEffect>
                    </a14:imgLayer>
                  </a14:imgProps>
                </a:ext>
                <a:ext uri="{28A0092B-C50C-407E-A947-70E740481C1C}">
                  <a14:useLocalDpi xmlns:a14="http://schemas.microsoft.com/office/drawing/2010/main" val="0"/>
                </a:ext>
              </a:extLst>
            </a:blip>
            <a:srcRect/>
            <a:stretch>
              <a:fillRect/>
            </a:stretch>
          </p:blipFill>
          <p:spPr bwMode="auto">
            <a:xfrm>
              <a:off x="2665378" y="5139447"/>
              <a:ext cx="609600" cy="609600"/>
            </a:xfrm>
            <a:prstGeom prst="rect">
              <a:avLst/>
            </a:prstGeom>
            <a:noFill/>
            <a:ln>
              <a:noFill/>
            </a:ln>
            <a:extLst>
              <a:ext uri="{909E8E84-426E-40dd-AFC4-6F175D3DCCD1}">
                <a14:hiddenFill xmlns="" xmlns:a14="http://schemas.microsoft.com/office/drawing/2010/main">
                  <a:solidFill>
                    <a:srgbClr val="FFFFFF"/>
                  </a:solidFill>
                </a14:hiddenFill>
              </a:ext>
            </a:extLst>
          </p:spPr>
        </p:pic>
      </p:grpSp>
      <p:pic>
        <p:nvPicPr>
          <p:cNvPr id="82" name="Picture 8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498909" y="5281141"/>
            <a:ext cx="1562086" cy="1066350"/>
          </a:xfrm>
          <a:prstGeom prst="rect">
            <a:avLst/>
          </a:prstGeom>
        </p:spPr>
      </p:pic>
      <p:pic>
        <p:nvPicPr>
          <p:cNvPr id="1027" name="Picture 3" descr="C:\Program Files (x86)\Microsoft Office\MEDIA\CAGCAT10\j0185604.wmf"/>
          <p:cNvPicPr>
            <a:picLocks noChangeAspect="1" noChangeArrowheads="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472487" y="2883344"/>
            <a:ext cx="641578" cy="642213"/>
          </a:xfrm>
          <a:prstGeom prst="rect">
            <a:avLst/>
          </a:prstGeom>
          <a:noFill/>
          <a:extLst>
            <a:ext uri="{909E8E84-426E-40dd-AFC4-6F175D3DCCD1}">
              <a14:hiddenFill xmlns="" xmlns:a14="http://schemas.microsoft.com/office/drawing/2010/main">
                <a:solidFill>
                  <a:srgbClr val="FFFFFF"/>
                </a:solidFill>
              </a14:hiddenFill>
            </a:ext>
          </a:extLst>
        </p:spPr>
      </p:pic>
      <p:pic>
        <p:nvPicPr>
          <p:cNvPr id="26" name="Picture 25"/>
          <p:cNvPicPr>
            <a:picLocks noChangeAspect="1"/>
          </p:cNvPicPr>
          <p:nvPr/>
        </p:nvPicPr>
        <p:blipFill rotWithShape="1">
          <a:blip r:embed="rId4" cstate="print">
            <a:extLst>
              <a:ext uri="{28A0092B-C50C-407E-A947-70E740481C1C}">
                <a14:useLocalDpi xmlns:a14="http://schemas.microsoft.com/office/drawing/2010/main" val="0"/>
              </a:ext>
            </a:extLst>
          </a:blip>
          <a:srcRect l="23512" r="25301"/>
          <a:stretch/>
        </p:blipFill>
        <p:spPr>
          <a:xfrm>
            <a:off x="1582963" y="3652342"/>
            <a:ext cx="420624" cy="906877"/>
          </a:xfrm>
          <a:prstGeom prst="rect">
            <a:avLst/>
          </a:prstGeom>
        </p:spPr>
      </p:pic>
      <p:pic>
        <p:nvPicPr>
          <p:cNvPr id="3075" name="Picture 3" descr="C:\Users\kearly\AppData\Local\Microsoft\Windows\Temporary Internet Files\Content.IE5\NDWITMNQ\buster_s_adventures_4___scary_encounter_by_busterthefox-d85numc[1].jpg"/>
          <p:cNvPicPr>
            <a:picLocks noChangeAspect="1" noChangeArrowheads="1"/>
          </p:cNvPicPr>
          <p:nvPr/>
        </p:nvPicPr>
        <p:blipFill>
          <a:blip r:embed="rId8" cstate="print">
            <a:extLst>
              <a:ext uri="{BEBA8EAE-BF5A-486C-A8C5-ECC9F3942E4B}">
                <a14:imgProps xmlns:a14="http://schemas.microsoft.com/office/drawing/2010/main">
                  <a14:imgLayer r:embed="rId9">
                    <a14:imgEffect>
                      <a14:backgroundRemoval t="0" b="100000" l="10000" r="90000"/>
                    </a14:imgEffect>
                  </a14:imgLayer>
                </a14:imgProps>
              </a:ext>
              <a:ext uri="{28A0092B-C50C-407E-A947-70E740481C1C}">
                <a14:useLocalDpi xmlns:a14="http://schemas.microsoft.com/office/drawing/2010/main" val="0"/>
              </a:ext>
            </a:extLst>
          </a:blip>
          <a:srcRect/>
          <a:stretch>
            <a:fillRect/>
          </a:stretch>
        </p:blipFill>
        <p:spPr bwMode="auto">
          <a:xfrm>
            <a:off x="1512859" y="4577118"/>
            <a:ext cx="560832" cy="560832"/>
          </a:xfrm>
          <a:prstGeom prst="rect">
            <a:avLst/>
          </a:prstGeom>
          <a:noFill/>
          <a:ln>
            <a:noFill/>
          </a:ln>
          <a:extLst>
            <a:ext uri="{909E8E84-426E-40dd-AFC4-6F175D3DCCD1}">
              <a14:hiddenFill xmlns="" xmlns:a14="http://schemas.microsoft.com/office/drawing/2010/main">
                <a:solidFill>
                  <a:srgbClr val="FFFFFF"/>
                </a:solidFill>
              </a14:hiddenFill>
            </a:ext>
          </a:extLst>
        </p:spPr>
      </p:pic>
      <p:pic>
        <p:nvPicPr>
          <p:cNvPr id="83" name="Picture 82"/>
          <p:cNvPicPr>
            <a:picLocks noChangeAspect="1"/>
          </p:cNvPicPr>
          <p:nvPr/>
        </p:nvPicPr>
        <p:blipFill rotWithShape="1">
          <a:blip r:embed="rId10" cstate="print">
            <a:extLst>
              <a:ext uri="{28A0092B-C50C-407E-A947-70E740481C1C}">
                <a14:useLocalDpi xmlns:a14="http://schemas.microsoft.com/office/drawing/2010/main" val="0"/>
              </a:ext>
            </a:extLst>
          </a:blip>
          <a:srcRect t="29152" b="8005"/>
          <a:stretch/>
        </p:blipFill>
        <p:spPr>
          <a:xfrm>
            <a:off x="1221335" y="5382042"/>
            <a:ext cx="1143882" cy="1008600"/>
          </a:xfrm>
          <a:prstGeom prst="rect">
            <a:avLst/>
          </a:prstGeom>
        </p:spPr>
      </p:pic>
      <p:pic>
        <p:nvPicPr>
          <p:cNvPr id="22" name="Picture 3" descr="C:\Program Files (x86)\Microsoft Office\MEDIA\CAGCAT10\j0185604.wmf"/>
          <p:cNvPicPr>
            <a:picLocks noChangeAspect="1" noChangeArrowheads="1"/>
          </p:cNvPicPr>
          <p:nvPr/>
        </p:nvPicPr>
        <p:blipFill>
          <a:blip r:embed="rId3" cstate="print">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965968" y="2883344"/>
            <a:ext cx="641578" cy="642213"/>
          </a:xfrm>
          <a:prstGeom prst="rect">
            <a:avLst/>
          </a:prstGeom>
          <a:noFill/>
          <a:extLst>
            <a:ext uri="{909E8E84-426E-40dd-AFC4-6F175D3DCCD1}">
              <a14:hiddenFill xmlns="" xmlns:a14="http://schemas.microsoft.com/office/drawing/2010/main">
                <a:solidFill>
                  <a:srgbClr val="FFFFFF"/>
                </a:solidFill>
              </a14:hiddenFill>
            </a:ext>
          </a:extLst>
        </p:spPr>
      </p:pic>
      <p:grpSp>
        <p:nvGrpSpPr>
          <p:cNvPr id="53" name="Group 52"/>
          <p:cNvGrpSpPr/>
          <p:nvPr/>
        </p:nvGrpSpPr>
        <p:grpSpPr>
          <a:xfrm>
            <a:off x="7550665" y="3652342"/>
            <a:ext cx="1472184" cy="906877"/>
            <a:chOff x="7397183" y="3738664"/>
            <a:chExt cx="1600200" cy="985736"/>
          </a:xfrm>
        </p:grpSpPr>
        <p:pic>
          <p:nvPicPr>
            <p:cNvPr id="44" name="Picture 43"/>
            <p:cNvPicPr>
              <a:picLocks noChangeAspect="1"/>
            </p:cNvPicPr>
            <p:nvPr/>
          </p:nvPicPr>
          <p:blipFill rotWithShape="1">
            <a:blip r:embed="rId4" cstate="print">
              <a:extLst>
                <a:ext uri="{28A0092B-C50C-407E-A947-70E740481C1C}">
                  <a14:useLocalDpi xmlns:a14="http://schemas.microsoft.com/office/drawing/2010/main" val="0"/>
                </a:ext>
              </a:extLst>
            </a:blip>
            <a:srcRect l="23512" r="25301"/>
            <a:stretch/>
          </p:blipFill>
          <p:spPr>
            <a:xfrm>
              <a:off x="7397183" y="3738664"/>
              <a:ext cx="457200" cy="985736"/>
            </a:xfrm>
            <a:prstGeom prst="rect">
              <a:avLst/>
            </a:prstGeom>
          </p:spPr>
        </p:pic>
        <p:pic>
          <p:nvPicPr>
            <p:cNvPr id="45" name="Picture 44"/>
            <p:cNvPicPr>
              <a:picLocks noChangeAspect="1"/>
            </p:cNvPicPr>
            <p:nvPr/>
          </p:nvPicPr>
          <p:blipFill rotWithShape="1">
            <a:blip r:embed="rId4" cstate="print">
              <a:extLst>
                <a:ext uri="{28A0092B-C50C-407E-A947-70E740481C1C}">
                  <a14:useLocalDpi xmlns:a14="http://schemas.microsoft.com/office/drawing/2010/main" val="0"/>
                </a:ext>
              </a:extLst>
            </a:blip>
            <a:srcRect l="23512" r="25301"/>
            <a:stretch/>
          </p:blipFill>
          <p:spPr>
            <a:xfrm>
              <a:off x="7778183" y="3738664"/>
              <a:ext cx="457200" cy="985736"/>
            </a:xfrm>
            <a:prstGeom prst="rect">
              <a:avLst/>
            </a:prstGeom>
          </p:spPr>
        </p:pic>
        <p:pic>
          <p:nvPicPr>
            <p:cNvPr id="46" name="Picture 45"/>
            <p:cNvPicPr>
              <a:picLocks noChangeAspect="1"/>
            </p:cNvPicPr>
            <p:nvPr/>
          </p:nvPicPr>
          <p:blipFill rotWithShape="1">
            <a:blip r:embed="rId4" cstate="print">
              <a:extLst>
                <a:ext uri="{28A0092B-C50C-407E-A947-70E740481C1C}">
                  <a14:useLocalDpi xmlns:a14="http://schemas.microsoft.com/office/drawing/2010/main" val="0"/>
                </a:ext>
              </a:extLst>
            </a:blip>
            <a:srcRect l="23512" r="25301"/>
            <a:stretch/>
          </p:blipFill>
          <p:spPr>
            <a:xfrm>
              <a:off x="8159183" y="3738664"/>
              <a:ext cx="457200" cy="985736"/>
            </a:xfrm>
            <a:prstGeom prst="rect">
              <a:avLst/>
            </a:prstGeom>
          </p:spPr>
        </p:pic>
        <p:pic>
          <p:nvPicPr>
            <p:cNvPr id="47" name="Picture 46"/>
            <p:cNvPicPr>
              <a:picLocks noChangeAspect="1"/>
            </p:cNvPicPr>
            <p:nvPr/>
          </p:nvPicPr>
          <p:blipFill rotWithShape="1">
            <a:blip r:embed="rId4" cstate="print">
              <a:extLst>
                <a:ext uri="{28A0092B-C50C-407E-A947-70E740481C1C}">
                  <a14:useLocalDpi xmlns:a14="http://schemas.microsoft.com/office/drawing/2010/main" val="0"/>
                </a:ext>
              </a:extLst>
            </a:blip>
            <a:srcRect l="23512" r="25301"/>
            <a:stretch/>
          </p:blipFill>
          <p:spPr>
            <a:xfrm>
              <a:off x="8540183" y="3738664"/>
              <a:ext cx="457200" cy="985736"/>
            </a:xfrm>
            <a:prstGeom prst="rect">
              <a:avLst/>
            </a:prstGeom>
          </p:spPr>
        </p:pic>
      </p:grpSp>
      <p:grpSp>
        <p:nvGrpSpPr>
          <p:cNvPr id="78" name="Group 77"/>
          <p:cNvGrpSpPr/>
          <p:nvPr/>
        </p:nvGrpSpPr>
        <p:grpSpPr>
          <a:xfrm>
            <a:off x="7831081" y="4577118"/>
            <a:ext cx="911352" cy="560832"/>
            <a:chOff x="2284378" y="5139447"/>
            <a:chExt cx="990600" cy="609600"/>
          </a:xfrm>
        </p:grpSpPr>
        <p:pic>
          <p:nvPicPr>
            <p:cNvPr id="79" name="Picture 3" descr="C:\Users\kearly\AppData\Local\Microsoft\Windows\Temporary Internet Files\Content.IE5\NDWITMNQ\buster_s_adventures_4___scary_encounter_by_busterthefox-d85numc[1].jpg"/>
            <p:cNvPicPr>
              <a:picLocks noChangeAspect="1" noChangeArrowheads="1"/>
            </p:cNvPicPr>
            <p:nvPr/>
          </p:nvPicPr>
          <p:blipFill>
            <a:blip r:embed="rId5" cstate="print">
              <a:extLst>
                <a:ext uri="{BEBA8EAE-BF5A-486C-A8C5-ECC9F3942E4B}">
                  <a14:imgProps xmlns:a14="http://schemas.microsoft.com/office/drawing/2010/main">
                    <a14:imgLayer r:embed="rId6">
                      <a14:imgEffect>
                        <a14:backgroundRemoval t="0" b="100000" l="10000" r="90000"/>
                      </a14:imgEffect>
                    </a14:imgLayer>
                  </a14:imgProps>
                </a:ext>
                <a:ext uri="{28A0092B-C50C-407E-A947-70E740481C1C}">
                  <a14:useLocalDpi xmlns:a14="http://schemas.microsoft.com/office/drawing/2010/main" val="0"/>
                </a:ext>
              </a:extLst>
            </a:blip>
            <a:srcRect/>
            <a:stretch>
              <a:fillRect/>
            </a:stretch>
          </p:blipFill>
          <p:spPr bwMode="auto">
            <a:xfrm>
              <a:off x="2284378" y="5139447"/>
              <a:ext cx="609600" cy="609600"/>
            </a:xfrm>
            <a:prstGeom prst="rect">
              <a:avLst/>
            </a:prstGeom>
            <a:noFill/>
            <a:ln>
              <a:noFill/>
            </a:ln>
            <a:extLst>
              <a:ext uri="{909E8E84-426E-40dd-AFC4-6F175D3DCCD1}">
                <a14:hiddenFill xmlns="" xmlns:a14="http://schemas.microsoft.com/office/drawing/2010/main">
                  <a:solidFill>
                    <a:srgbClr val="FFFFFF"/>
                  </a:solidFill>
                </a14:hiddenFill>
              </a:ext>
            </a:extLst>
          </p:spPr>
        </p:pic>
        <p:pic>
          <p:nvPicPr>
            <p:cNvPr id="80" name="Picture 3" descr="C:\Users\kearly\AppData\Local\Microsoft\Windows\Temporary Internet Files\Content.IE5\NDWITMNQ\buster_s_adventures_4___scary_encounter_by_busterthefox-d85numc[1].jpg"/>
            <p:cNvPicPr>
              <a:picLocks noChangeAspect="1" noChangeArrowheads="1"/>
            </p:cNvPicPr>
            <p:nvPr/>
          </p:nvPicPr>
          <p:blipFill>
            <a:blip r:embed="rId5" cstate="print">
              <a:extLst>
                <a:ext uri="{BEBA8EAE-BF5A-486C-A8C5-ECC9F3942E4B}">
                  <a14:imgProps xmlns:a14="http://schemas.microsoft.com/office/drawing/2010/main">
                    <a14:imgLayer r:embed="rId6">
                      <a14:imgEffect>
                        <a14:backgroundRemoval t="0" b="100000" l="10000" r="90000"/>
                      </a14:imgEffect>
                    </a14:imgLayer>
                  </a14:imgProps>
                </a:ext>
                <a:ext uri="{28A0092B-C50C-407E-A947-70E740481C1C}">
                  <a14:useLocalDpi xmlns:a14="http://schemas.microsoft.com/office/drawing/2010/main" val="0"/>
                </a:ext>
              </a:extLst>
            </a:blip>
            <a:srcRect/>
            <a:stretch>
              <a:fillRect/>
            </a:stretch>
          </p:blipFill>
          <p:spPr bwMode="auto">
            <a:xfrm>
              <a:off x="2665378" y="5139447"/>
              <a:ext cx="609600" cy="609600"/>
            </a:xfrm>
            <a:prstGeom prst="rect">
              <a:avLst/>
            </a:prstGeom>
            <a:noFill/>
            <a:ln>
              <a:noFill/>
            </a:ln>
            <a:extLst>
              <a:ext uri="{909E8E84-426E-40dd-AFC4-6F175D3DCCD1}">
                <a14:hiddenFill xmlns="" xmlns:a14="http://schemas.microsoft.com/office/drawing/2010/main">
                  <a:solidFill>
                    <a:srgbClr val="FFFFFF"/>
                  </a:solidFill>
                </a14:hiddenFill>
              </a:ext>
            </a:extLst>
          </p:spPr>
        </p:pic>
      </p:grpSp>
      <p:pic>
        <p:nvPicPr>
          <p:cNvPr id="87" name="Picture 86"/>
          <p:cNvPicPr>
            <a:picLocks noChangeAspect="1"/>
          </p:cNvPicPr>
          <p:nvPr/>
        </p:nvPicPr>
        <p:blipFill>
          <a:blip r:embed="rId11" cstate="print">
            <a:extLst>
              <a:ext uri="{BEBA8EAE-BF5A-486C-A8C5-ECC9F3942E4B}">
                <a14:imgProps xmlns:a14="http://schemas.microsoft.com/office/drawing/2010/main">
                  <a14:imgLayer r:embed="rId12">
                    <a14:imgEffect>
                      <a14:backgroundRemoval t="0" b="95400" l="9587" r="89587">
                        <a14:foregroundMark x1="42810" y1="4843" x2="42810" y2="4843"/>
                        <a14:foregroundMark x1="44959" y1="9685" x2="41653" y2="5569"/>
                        <a14:foregroundMark x1="61653" y1="14770" x2="61653" y2="14770"/>
                        <a14:foregroundMark x1="49091" y1="9685" x2="49091" y2="9685"/>
                        <a14:foregroundMark x1="46777" y1="15738" x2="46777" y2="15738"/>
                        <a14:foregroundMark x1="49587" y1="16465" x2="49587" y2="16465"/>
                      </a14:backgroundRemoval>
                    </a14:imgEffect>
                  </a14:imgLayer>
                </a14:imgProps>
              </a:ext>
              <a:ext uri="{28A0092B-C50C-407E-A947-70E740481C1C}">
                <a14:useLocalDpi xmlns:a14="http://schemas.microsoft.com/office/drawing/2010/main" val="0"/>
              </a:ext>
            </a:extLst>
          </a:blip>
          <a:stretch>
            <a:fillRect/>
          </a:stretch>
        </p:blipFill>
        <p:spPr>
          <a:xfrm>
            <a:off x="7505714" y="5281141"/>
            <a:ext cx="1562086" cy="1066350"/>
          </a:xfrm>
          <a:prstGeom prst="rect">
            <a:avLst/>
          </a:prstGeom>
        </p:spPr>
      </p:pic>
      <p:pic>
        <p:nvPicPr>
          <p:cNvPr id="23" name="Picture 3" descr="C:\Program Files (x86)\Microsoft Office\MEDIA\CAGCAT10\j0185604.wmf"/>
          <p:cNvPicPr>
            <a:picLocks noChangeAspect="1" noChangeArrowheads="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273865" y="2883344"/>
            <a:ext cx="641578" cy="642213"/>
          </a:xfrm>
          <a:prstGeom prst="rect">
            <a:avLst/>
          </a:prstGeom>
          <a:noFill/>
          <a:extLst>
            <a:ext uri="{909E8E84-426E-40dd-AFC4-6F175D3DCCD1}">
              <a14:hiddenFill xmlns="" xmlns:a14="http://schemas.microsoft.com/office/drawing/2010/main">
                <a:solidFill>
                  <a:srgbClr val="FFFFFF"/>
                </a:solidFill>
              </a14:hiddenFill>
            </a:ext>
          </a:extLst>
        </p:spPr>
      </p:pic>
      <p:grpSp>
        <p:nvGrpSpPr>
          <p:cNvPr id="55" name="Group 54"/>
          <p:cNvGrpSpPr/>
          <p:nvPr/>
        </p:nvGrpSpPr>
        <p:grpSpPr>
          <a:xfrm>
            <a:off x="6033821" y="3652342"/>
            <a:ext cx="1121664" cy="906877"/>
            <a:chOff x="3962400" y="3738664"/>
            <a:chExt cx="1219200" cy="985736"/>
          </a:xfrm>
        </p:grpSpPr>
        <p:pic>
          <p:nvPicPr>
            <p:cNvPr id="56" name="Picture 55"/>
            <p:cNvPicPr>
              <a:picLocks noChangeAspect="1"/>
            </p:cNvPicPr>
            <p:nvPr/>
          </p:nvPicPr>
          <p:blipFill rotWithShape="1">
            <a:blip r:embed="rId4" cstate="print">
              <a:extLst>
                <a:ext uri="{28A0092B-C50C-407E-A947-70E740481C1C}">
                  <a14:useLocalDpi xmlns:a14="http://schemas.microsoft.com/office/drawing/2010/main" val="0"/>
                </a:ext>
              </a:extLst>
            </a:blip>
            <a:srcRect l="23512" r="25301"/>
            <a:stretch/>
          </p:blipFill>
          <p:spPr>
            <a:xfrm>
              <a:off x="3962400" y="3738664"/>
              <a:ext cx="457200" cy="985736"/>
            </a:xfrm>
            <a:prstGeom prst="rect">
              <a:avLst/>
            </a:prstGeom>
          </p:spPr>
        </p:pic>
        <p:pic>
          <p:nvPicPr>
            <p:cNvPr id="57" name="Picture 56"/>
            <p:cNvPicPr>
              <a:picLocks noChangeAspect="1"/>
            </p:cNvPicPr>
            <p:nvPr/>
          </p:nvPicPr>
          <p:blipFill rotWithShape="1">
            <a:blip r:embed="rId4" cstate="print">
              <a:extLst>
                <a:ext uri="{28A0092B-C50C-407E-A947-70E740481C1C}">
                  <a14:useLocalDpi xmlns:a14="http://schemas.microsoft.com/office/drawing/2010/main" val="0"/>
                </a:ext>
              </a:extLst>
            </a:blip>
            <a:srcRect l="23512" r="25301"/>
            <a:stretch/>
          </p:blipFill>
          <p:spPr>
            <a:xfrm>
              <a:off x="4343400" y="3738664"/>
              <a:ext cx="457200" cy="985736"/>
            </a:xfrm>
            <a:prstGeom prst="rect">
              <a:avLst/>
            </a:prstGeom>
          </p:spPr>
        </p:pic>
        <p:pic>
          <p:nvPicPr>
            <p:cNvPr id="58" name="Picture 57"/>
            <p:cNvPicPr>
              <a:picLocks noChangeAspect="1"/>
            </p:cNvPicPr>
            <p:nvPr/>
          </p:nvPicPr>
          <p:blipFill rotWithShape="1">
            <a:blip r:embed="rId4" cstate="print">
              <a:extLst>
                <a:ext uri="{28A0092B-C50C-407E-A947-70E740481C1C}">
                  <a14:useLocalDpi xmlns:a14="http://schemas.microsoft.com/office/drawing/2010/main" val="0"/>
                </a:ext>
              </a:extLst>
            </a:blip>
            <a:srcRect l="23512" r="25301"/>
            <a:stretch/>
          </p:blipFill>
          <p:spPr>
            <a:xfrm>
              <a:off x="4724400" y="3738664"/>
              <a:ext cx="457200" cy="985736"/>
            </a:xfrm>
            <a:prstGeom prst="rect">
              <a:avLst/>
            </a:prstGeom>
          </p:spPr>
        </p:pic>
      </p:grpSp>
      <p:grpSp>
        <p:nvGrpSpPr>
          <p:cNvPr id="81" name="Group 80"/>
          <p:cNvGrpSpPr/>
          <p:nvPr/>
        </p:nvGrpSpPr>
        <p:grpSpPr>
          <a:xfrm>
            <a:off x="5963717" y="4580101"/>
            <a:ext cx="1261872" cy="560832"/>
            <a:chOff x="5698842" y="4803843"/>
            <a:chExt cx="1371600" cy="609600"/>
          </a:xfrm>
        </p:grpSpPr>
        <p:pic>
          <p:nvPicPr>
            <p:cNvPr id="64" name="Picture 3" descr="C:\Users\kearly\AppData\Local\Microsoft\Windows\Temporary Internet Files\Content.IE5\NDWITMNQ\buster_s_adventures_4___scary_encounter_by_busterthefox-d85numc[1].jpg"/>
            <p:cNvPicPr>
              <a:picLocks noChangeAspect="1" noChangeArrowheads="1"/>
            </p:cNvPicPr>
            <p:nvPr/>
          </p:nvPicPr>
          <p:blipFill>
            <a:blip r:embed="rId5" cstate="print">
              <a:extLst>
                <a:ext uri="{BEBA8EAE-BF5A-486C-A8C5-ECC9F3942E4B}">
                  <a14:imgProps xmlns:a14="http://schemas.microsoft.com/office/drawing/2010/main">
                    <a14:imgLayer r:embed="rId6">
                      <a14:imgEffect>
                        <a14:backgroundRemoval t="0" b="100000" l="10000" r="90000"/>
                      </a14:imgEffect>
                    </a14:imgLayer>
                  </a14:imgProps>
                </a:ext>
                <a:ext uri="{28A0092B-C50C-407E-A947-70E740481C1C}">
                  <a14:useLocalDpi xmlns:a14="http://schemas.microsoft.com/office/drawing/2010/main" val="0"/>
                </a:ext>
              </a:extLst>
            </a:blip>
            <a:srcRect/>
            <a:stretch>
              <a:fillRect/>
            </a:stretch>
          </p:blipFill>
          <p:spPr bwMode="auto">
            <a:xfrm>
              <a:off x="5698842" y="4803843"/>
              <a:ext cx="609600" cy="609600"/>
            </a:xfrm>
            <a:prstGeom prst="rect">
              <a:avLst/>
            </a:prstGeom>
            <a:noFill/>
            <a:ln>
              <a:noFill/>
            </a:ln>
            <a:extLst>
              <a:ext uri="{909E8E84-426E-40dd-AFC4-6F175D3DCCD1}">
                <a14:hiddenFill xmlns="" xmlns:a14="http://schemas.microsoft.com/office/drawing/2010/main">
                  <a:solidFill>
                    <a:srgbClr val="FFFFFF"/>
                  </a:solidFill>
                </a14:hiddenFill>
              </a:ext>
            </a:extLst>
          </p:spPr>
        </p:pic>
        <p:pic>
          <p:nvPicPr>
            <p:cNvPr id="65" name="Picture 3" descr="C:\Users\kearly\AppData\Local\Microsoft\Windows\Temporary Internet Files\Content.IE5\NDWITMNQ\buster_s_adventures_4___scary_encounter_by_busterthefox-d85numc[1].jpg"/>
            <p:cNvPicPr>
              <a:picLocks noChangeAspect="1" noChangeArrowheads="1"/>
            </p:cNvPicPr>
            <p:nvPr/>
          </p:nvPicPr>
          <p:blipFill>
            <a:blip r:embed="rId5" cstate="print">
              <a:extLst>
                <a:ext uri="{BEBA8EAE-BF5A-486C-A8C5-ECC9F3942E4B}">
                  <a14:imgProps xmlns:a14="http://schemas.microsoft.com/office/drawing/2010/main">
                    <a14:imgLayer r:embed="rId6">
                      <a14:imgEffect>
                        <a14:backgroundRemoval t="0" b="100000" l="10000" r="90000"/>
                      </a14:imgEffect>
                    </a14:imgLayer>
                  </a14:imgProps>
                </a:ext>
                <a:ext uri="{28A0092B-C50C-407E-A947-70E740481C1C}">
                  <a14:useLocalDpi xmlns:a14="http://schemas.microsoft.com/office/drawing/2010/main" val="0"/>
                </a:ext>
              </a:extLst>
            </a:blip>
            <a:srcRect/>
            <a:stretch>
              <a:fillRect/>
            </a:stretch>
          </p:blipFill>
          <p:spPr bwMode="auto">
            <a:xfrm>
              <a:off x="6079842" y="4803843"/>
              <a:ext cx="609600" cy="609600"/>
            </a:xfrm>
            <a:prstGeom prst="rect">
              <a:avLst/>
            </a:prstGeom>
            <a:noFill/>
            <a:ln>
              <a:noFill/>
            </a:ln>
            <a:extLst>
              <a:ext uri="{909E8E84-426E-40dd-AFC4-6F175D3DCCD1}">
                <a14:hiddenFill xmlns="" xmlns:a14="http://schemas.microsoft.com/office/drawing/2010/main">
                  <a:solidFill>
                    <a:srgbClr val="FFFFFF"/>
                  </a:solidFill>
                </a14:hiddenFill>
              </a:ext>
            </a:extLst>
          </p:spPr>
        </p:pic>
        <p:pic>
          <p:nvPicPr>
            <p:cNvPr id="66" name="Picture 3" descr="C:\Users\kearly\AppData\Local\Microsoft\Windows\Temporary Internet Files\Content.IE5\NDWITMNQ\buster_s_adventures_4___scary_encounter_by_busterthefox-d85numc[1].jpg"/>
            <p:cNvPicPr>
              <a:picLocks noChangeAspect="1" noChangeArrowheads="1"/>
            </p:cNvPicPr>
            <p:nvPr/>
          </p:nvPicPr>
          <p:blipFill>
            <a:blip r:embed="rId5" cstate="print">
              <a:extLst>
                <a:ext uri="{BEBA8EAE-BF5A-486C-A8C5-ECC9F3942E4B}">
                  <a14:imgProps xmlns:a14="http://schemas.microsoft.com/office/drawing/2010/main">
                    <a14:imgLayer r:embed="rId6">
                      <a14:imgEffect>
                        <a14:backgroundRemoval t="0" b="100000" l="10000" r="90000"/>
                      </a14:imgEffect>
                    </a14:imgLayer>
                  </a14:imgProps>
                </a:ext>
                <a:ext uri="{28A0092B-C50C-407E-A947-70E740481C1C}">
                  <a14:useLocalDpi xmlns:a14="http://schemas.microsoft.com/office/drawing/2010/main" val="0"/>
                </a:ext>
              </a:extLst>
            </a:blip>
            <a:srcRect/>
            <a:stretch>
              <a:fillRect/>
            </a:stretch>
          </p:blipFill>
          <p:spPr bwMode="auto">
            <a:xfrm>
              <a:off x="6460842" y="4803843"/>
              <a:ext cx="609600" cy="609600"/>
            </a:xfrm>
            <a:prstGeom prst="rect">
              <a:avLst/>
            </a:prstGeom>
            <a:noFill/>
            <a:ln>
              <a:noFill/>
            </a:ln>
            <a:extLst>
              <a:ext uri="{909E8E84-426E-40dd-AFC4-6F175D3DCCD1}">
                <a14:hiddenFill xmlns="" xmlns:a14="http://schemas.microsoft.com/office/drawing/2010/main">
                  <a:solidFill>
                    <a:srgbClr val="FFFFFF"/>
                  </a:solidFill>
                </a14:hiddenFill>
              </a:ext>
            </a:extLst>
          </p:spPr>
        </p:pic>
      </p:grpSp>
      <p:pic>
        <p:nvPicPr>
          <p:cNvPr id="62" name="Picture 61"/>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5744099" y="5281141"/>
            <a:ext cx="1701107" cy="1210403"/>
          </a:xfrm>
          <a:prstGeom prst="rect">
            <a:avLst/>
          </a:prstGeom>
        </p:spPr>
      </p:pic>
      <p:pic>
        <p:nvPicPr>
          <p:cNvPr id="19" name="Picture 3" descr="C:\Program Files (x86)\Microsoft Office\MEDIA\CAGCAT10\j0185604.wmf"/>
          <p:cNvPicPr>
            <a:picLocks noChangeAspect="1" noChangeArrowheads="1"/>
          </p:cNvPicPr>
          <p:nvPr/>
        </p:nvPicPr>
        <p:blipFill>
          <a:blip r:embed="rId3"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605217" y="2883344"/>
            <a:ext cx="641578" cy="642213"/>
          </a:xfrm>
          <a:prstGeom prst="rect">
            <a:avLst/>
          </a:prstGeom>
          <a:noFill/>
          <a:extLst>
            <a:ext uri="{909E8E84-426E-40dd-AFC4-6F175D3DCCD1}">
              <a14:hiddenFill xmlns="" xmlns:a14="http://schemas.microsoft.com/office/drawing/2010/main">
                <a:solidFill>
                  <a:srgbClr val="FFFFFF"/>
                </a:solidFill>
              </a14:hiddenFill>
            </a:ext>
          </a:extLst>
        </p:spPr>
      </p:pic>
      <p:grpSp>
        <p:nvGrpSpPr>
          <p:cNvPr id="49" name="Group 48"/>
          <p:cNvGrpSpPr/>
          <p:nvPr/>
        </p:nvGrpSpPr>
        <p:grpSpPr>
          <a:xfrm>
            <a:off x="4365173" y="3652342"/>
            <a:ext cx="1121664" cy="906877"/>
            <a:chOff x="3962400" y="3738664"/>
            <a:chExt cx="1219200" cy="985736"/>
          </a:xfrm>
        </p:grpSpPr>
        <p:pic>
          <p:nvPicPr>
            <p:cNvPr id="50" name="Picture 49"/>
            <p:cNvPicPr>
              <a:picLocks noChangeAspect="1"/>
            </p:cNvPicPr>
            <p:nvPr/>
          </p:nvPicPr>
          <p:blipFill rotWithShape="1">
            <a:blip r:embed="rId4" cstate="print">
              <a:extLst>
                <a:ext uri="{28A0092B-C50C-407E-A947-70E740481C1C}">
                  <a14:useLocalDpi xmlns:a14="http://schemas.microsoft.com/office/drawing/2010/main" val="0"/>
                </a:ext>
              </a:extLst>
            </a:blip>
            <a:srcRect l="23512" r="25301"/>
            <a:stretch/>
          </p:blipFill>
          <p:spPr>
            <a:xfrm>
              <a:off x="3962400" y="3738664"/>
              <a:ext cx="457200" cy="985736"/>
            </a:xfrm>
            <a:prstGeom prst="rect">
              <a:avLst/>
            </a:prstGeom>
          </p:spPr>
        </p:pic>
        <p:pic>
          <p:nvPicPr>
            <p:cNvPr id="51" name="Picture 50"/>
            <p:cNvPicPr>
              <a:picLocks noChangeAspect="1"/>
            </p:cNvPicPr>
            <p:nvPr/>
          </p:nvPicPr>
          <p:blipFill rotWithShape="1">
            <a:blip r:embed="rId4" cstate="print">
              <a:extLst>
                <a:ext uri="{28A0092B-C50C-407E-A947-70E740481C1C}">
                  <a14:useLocalDpi xmlns:a14="http://schemas.microsoft.com/office/drawing/2010/main" val="0"/>
                </a:ext>
              </a:extLst>
            </a:blip>
            <a:srcRect l="23512" r="25301"/>
            <a:stretch/>
          </p:blipFill>
          <p:spPr>
            <a:xfrm>
              <a:off x="4343400" y="3738664"/>
              <a:ext cx="457200" cy="985736"/>
            </a:xfrm>
            <a:prstGeom prst="rect">
              <a:avLst/>
            </a:prstGeom>
          </p:spPr>
        </p:pic>
        <p:pic>
          <p:nvPicPr>
            <p:cNvPr id="52" name="Picture 51"/>
            <p:cNvPicPr>
              <a:picLocks noChangeAspect="1"/>
            </p:cNvPicPr>
            <p:nvPr/>
          </p:nvPicPr>
          <p:blipFill rotWithShape="1">
            <a:blip r:embed="rId4" cstate="print">
              <a:extLst>
                <a:ext uri="{28A0092B-C50C-407E-A947-70E740481C1C}">
                  <a14:useLocalDpi xmlns:a14="http://schemas.microsoft.com/office/drawing/2010/main" val="0"/>
                </a:ext>
              </a:extLst>
            </a:blip>
            <a:srcRect l="23512" r="25301"/>
            <a:stretch/>
          </p:blipFill>
          <p:spPr>
            <a:xfrm>
              <a:off x="4724400" y="3738664"/>
              <a:ext cx="457200" cy="985736"/>
            </a:xfrm>
            <a:prstGeom prst="rect">
              <a:avLst/>
            </a:prstGeom>
          </p:spPr>
        </p:pic>
      </p:grpSp>
      <p:grpSp>
        <p:nvGrpSpPr>
          <p:cNvPr id="75" name="Group 74"/>
          <p:cNvGrpSpPr/>
          <p:nvPr/>
        </p:nvGrpSpPr>
        <p:grpSpPr>
          <a:xfrm>
            <a:off x="4470329" y="4580101"/>
            <a:ext cx="911352" cy="560832"/>
            <a:chOff x="2284378" y="5139447"/>
            <a:chExt cx="990600" cy="609600"/>
          </a:xfrm>
        </p:grpSpPr>
        <p:pic>
          <p:nvPicPr>
            <p:cNvPr id="76" name="Picture 3" descr="C:\Users\kearly\AppData\Local\Microsoft\Windows\Temporary Internet Files\Content.IE5\NDWITMNQ\buster_s_adventures_4___scary_encounter_by_busterthefox-d85numc[1].jpg"/>
            <p:cNvPicPr>
              <a:picLocks noChangeAspect="1" noChangeArrowheads="1"/>
            </p:cNvPicPr>
            <p:nvPr/>
          </p:nvPicPr>
          <p:blipFill>
            <a:blip r:embed="rId5" cstate="print">
              <a:extLst>
                <a:ext uri="{BEBA8EAE-BF5A-486C-A8C5-ECC9F3942E4B}">
                  <a14:imgProps xmlns:a14="http://schemas.microsoft.com/office/drawing/2010/main">
                    <a14:imgLayer r:embed="rId6">
                      <a14:imgEffect>
                        <a14:backgroundRemoval t="0" b="100000" l="10000" r="90000"/>
                      </a14:imgEffect>
                    </a14:imgLayer>
                  </a14:imgProps>
                </a:ext>
                <a:ext uri="{28A0092B-C50C-407E-A947-70E740481C1C}">
                  <a14:useLocalDpi xmlns:a14="http://schemas.microsoft.com/office/drawing/2010/main" val="0"/>
                </a:ext>
              </a:extLst>
            </a:blip>
            <a:srcRect/>
            <a:stretch>
              <a:fillRect/>
            </a:stretch>
          </p:blipFill>
          <p:spPr bwMode="auto">
            <a:xfrm>
              <a:off x="2284378" y="5139447"/>
              <a:ext cx="609600" cy="609600"/>
            </a:xfrm>
            <a:prstGeom prst="rect">
              <a:avLst/>
            </a:prstGeom>
            <a:noFill/>
            <a:ln>
              <a:noFill/>
            </a:ln>
            <a:extLst>
              <a:ext uri="{909E8E84-426E-40dd-AFC4-6F175D3DCCD1}">
                <a14:hiddenFill xmlns="" xmlns:a14="http://schemas.microsoft.com/office/drawing/2010/main">
                  <a:solidFill>
                    <a:srgbClr val="FFFFFF"/>
                  </a:solidFill>
                </a14:hiddenFill>
              </a:ext>
            </a:extLst>
          </p:spPr>
        </p:pic>
        <p:pic>
          <p:nvPicPr>
            <p:cNvPr id="77" name="Picture 3" descr="C:\Users\kearly\AppData\Local\Microsoft\Windows\Temporary Internet Files\Content.IE5\NDWITMNQ\buster_s_adventures_4___scary_encounter_by_busterthefox-d85numc[1].jpg"/>
            <p:cNvPicPr>
              <a:picLocks noChangeAspect="1" noChangeArrowheads="1"/>
            </p:cNvPicPr>
            <p:nvPr/>
          </p:nvPicPr>
          <p:blipFill>
            <a:blip r:embed="rId5" cstate="print">
              <a:extLst>
                <a:ext uri="{BEBA8EAE-BF5A-486C-A8C5-ECC9F3942E4B}">
                  <a14:imgProps xmlns:a14="http://schemas.microsoft.com/office/drawing/2010/main">
                    <a14:imgLayer r:embed="rId6">
                      <a14:imgEffect>
                        <a14:backgroundRemoval t="0" b="100000" l="10000" r="90000"/>
                      </a14:imgEffect>
                    </a14:imgLayer>
                  </a14:imgProps>
                </a:ext>
                <a:ext uri="{28A0092B-C50C-407E-A947-70E740481C1C}">
                  <a14:useLocalDpi xmlns:a14="http://schemas.microsoft.com/office/drawing/2010/main" val="0"/>
                </a:ext>
              </a:extLst>
            </a:blip>
            <a:srcRect/>
            <a:stretch>
              <a:fillRect/>
            </a:stretch>
          </p:blipFill>
          <p:spPr bwMode="auto">
            <a:xfrm>
              <a:off x="2665378" y="5139447"/>
              <a:ext cx="609600" cy="609600"/>
            </a:xfrm>
            <a:prstGeom prst="rect">
              <a:avLst/>
            </a:prstGeom>
            <a:noFill/>
            <a:ln>
              <a:noFill/>
            </a:ln>
            <a:extLst>
              <a:ext uri="{909E8E84-426E-40dd-AFC4-6F175D3DCCD1}">
                <a14:hiddenFill xmlns="" xmlns:a14="http://schemas.microsoft.com/office/drawing/2010/main">
                  <a:solidFill>
                    <a:srgbClr val="FFFFFF"/>
                  </a:solidFill>
                </a14:hiddenFill>
              </a:ext>
            </a:extLst>
          </p:spPr>
        </p:pic>
      </p:grpSp>
      <p:pic>
        <p:nvPicPr>
          <p:cNvPr id="88" name="Picture 8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121504" y="5281141"/>
            <a:ext cx="1562086" cy="1066350"/>
          </a:xfrm>
          <a:prstGeom prst="rect">
            <a:avLst/>
          </a:prstGeom>
        </p:spPr>
      </p:pic>
      <p:pic>
        <p:nvPicPr>
          <p:cNvPr id="67" name="Picture 3" descr="C:\Program Files (x86)\Microsoft Office\MEDIA\CAGCAT10\j0185604.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8600" y="2883344"/>
            <a:ext cx="641578" cy="642213"/>
          </a:xfrm>
          <a:prstGeom prst="rect">
            <a:avLst/>
          </a:prstGeom>
          <a:noFill/>
          <a:extLst>
            <a:ext uri="{909E8E84-426E-40dd-AFC4-6F175D3DCCD1}">
              <a14:hiddenFill xmlns="" xmlns:a14="http://schemas.microsoft.com/office/drawing/2010/main">
                <a:solidFill>
                  <a:srgbClr val="FFFFFF"/>
                </a:solidFill>
              </a14:hiddenFill>
            </a:ext>
          </a:extLst>
        </p:spPr>
      </p:pic>
      <p:pic>
        <p:nvPicPr>
          <p:cNvPr id="1026" name="Picture 2" descr="C:\Users\kearly\AppData\Local\Microsoft\Windows\Temporary Internet Files\Content.IE5\LCRWH70Q\large-Question-Mark-0-15073[1].gif"/>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369389" y="3733800"/>
            <a:ext cx="360000" cy="676800"/>
          </a:xfrm>
          <a:prstGeom prst="rect">
            <a:avLst/>
          </a:prstGeom>
          <a:noFill/>
          <a:extLst>
            <a:ext uri="{909E8E84-426E-40dd-AFC4-6F175D3DCCD1}">
              <a14:hiddenFill xmlns="" xmlns:a14="http://schemas.microsoft.com/office/drawing/2010/main">
                <a:solidFill>
                  <a:srgbClr val="FFFFFF"/>
                </a:solidFill>
              </a14:hiddenFill>
            </a:ext>
          </a:extLst>
        </p:spPr>
      </p:pic>
      <p:grpSp>
        <p:nvGrpSpPr>
          <p:cNvPr id="54" name="Group 53"/>
          <p:cNvGrpSpPr/>
          <p:nvPr/>
        </p:nvGrpSpPr>
        <p:grpSpPr>
          <a:xfrm>
            <a:off x="-11443" y="3652341"/>
            <a:ext cx="1121664" cy="906877"/>
            <a:chOff x="3962400" y="3738664"/>
            <a:chExt cx="1219200" cy="985736"/>
          </a:xfrm>
        </p:grpSpPr>
        <p:pic>
          <p:nvPicPr>
            <p:cNvPr id="59" name="Picture 58"/>
            <p:cNvPicPr>
              <a:picLocks noChangeAspect="1"/>
            </p:cNvPicPr>
            <p:nvPr/>
          </p:nvPicPr>
          <p:blipFill rotWithShape="1">
            <a:blip r:embed="rId4" cstate="print">
              <a:extLst>
                <a:ext uri="{28A0092B-C50C-407E-A947-70E740481C1C}">
                  <a14:useLocalDpi xmlns:a14="http://schemas.microsoft.com/office/drawing/2010/main" val="0"/>
                </a:ext>
              </a:extLst>
            </a:blip>
            <a:srcRect l="23512" r="25301"/>
            <a:stretch/>
          </p:blipFill>
          <p:spPr>
            <a:xfrm>
              <a:off x="3962400" y="3738664"/>
              <a:ext cx="457200" cy="985736"/>
            </a:xfrm>
            <a:prstGeom prst="rect">
              <a:avLst/>
            </a:prstGeom>
          </p:spPr>
        </p:pic>
        <p:pic>
          <p:nvPicPr>
            <p:cNvPr id="61" name="Picture 60"/>
            <p:cNvPicPr>
              <a:picLocks noChangeAspect="1"/>
            </p:cNvPicPr>
            <p:nvPr/>
          </p:nvPicPr>
          <p:blipFill rotWithShape="1">
            <a:blip r:embed="rId4" cstate="print">
              <a:extLst>
                <a:ext uri="{28A0092B-C50C-407E-A947-70E740481C1C}">
                  <a14:useLocalDpi xmlns:a14="http://schemas.microsoft.com/office/drawing/2010/main" val="0"/>
                </a:ext>
              </a:extLst>
            </a:blip>
            <a:srcRect l="23512" r="25301"/>
            <a:stretch/>
          </p:blipFill>
          <p:spPr>
            <a:xfrm>
              <a:off x="4343400" y="3738664"/>
              <a:ext cx="457200" cy="985736"/>
            </a:xfrm>
            <a:prstGeom prst="rect">
              <a:avLst/>
            </a:prstGeom>
          </p:spPr>
        </p:pic>
        <p:pic>
          <p:nvPicPr>
            <p:cNvPr id="63" name="Picture 62"/>
            <p:cNvPicPr>
              <a:picLocks noChangeAspect="1"/>
            </p:cNvPicPr>
            <p:nvPr/>
          </p:nvPicPr>
          <p:blipFill rotWithShape="1">
            <a:blip r:embed="rId4" cstate="print">
              <a:extLst>
                <a:ext uri="{28A0092B-C50C-407E-A947-70E740481C1C}">
                  <a14:useLocalDpi xmlns:a14="http://schemas.microsoft.com/office/drawing/2010/main" val="0"/>
                </a:ext>
              </a:extLst>
            </a:blip>
            <a:srcRect l="23512" r="25301"/>
            <a:stretch/>
          </p:blipFill>
          <p:spPr>
            <a:xfrm>
              <a:off x="4724400" y="3738664"/>
              <a:ext cx="457200" cy="985736"/>
            </a:xfrm>
            <a:prstGeom prst="rect">
              <a:avLst/>
            </a:prstGeom>
          </p:spPr>
        </p:pic>
      </p:grpSp>
    </p:spTree>
    <p:extLst>
      <p:ext uri="{BB962C8B-B14F-4D97-AF65-F5344CB8AC3E}">
        <p14:creationId xmlns:p14="http://schemas.microsoft.com/office/powerpoint/2010/main" val="614960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 name="Picture 2" descr="C:\Users\kearly\AppData\Local\Microsoft\Windows\Temporary Internet Files\Content.IE5\LCRWH70Q\large-Question-Mark-0-15073[1].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9389" y="4604858"/>
            <a:ext cx="360000" cy="676800"/>
          </a:xfrm>
          <a:prstGeom prst="rect">
            <a:avLst/>
          </a:prstGeom>
          <a:noFill/>
          <a:extLst>
            <a:ext uri="{909E8E84-426E-40dd-AFC4-6F175D3DCCD1}">
              <a14:hiddenFill xmlns="" xmlns:a14="http://schemas.microsoft.com/office/drawing/2010/main">
                <a:solidFill>
                  <a:srgbClr val="FFFFFF"/>
                </a:solidFill>
              </a14:hiddenFill>
            </a:ext>
          </a:extLst>
        </p:spPr>
      </p:pic>
      <p:grpSp>
        <p:nvGrpSpPr>
          <p:cNvPr id="63" name="Group 62"/>
          <p:cNvGrpSpPr/>
          <p:nvPr/>
        </p:nvGrpSpPr>
        <p:grpSpPr>
          <a:xfrm>
            <a:off x="93713" y="4580101"/>
            <a:ext cx="911352" cy="560832"/>
            <a:chOff x="58661" y="4704026"/>
            <a:chExt cx="911352" cy="560832"/>
          </a:xfrm>
        </p:grpSpPr>
        <p:pic>
          <p:nvPicPr>
            <p:cNvPr id="72" name="Picture 3" descr="C:\Users\kearly\AppData\Local\Microsoft\Windows\Temporary Internet Files\Content.IE5\NDWITMNQ\buster_s_adventures_4___scary_encounter_by_busterthefox-d85numc[1].jpg"/>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0" b="100000" l="10000" r="90000"/>
                      </a14:imgEffect>
                    </a14:imgLayer>
                  </a14:imgProps>
                </a:ext>
                <a:ext uri="{28A0092B-C50C-407E-A947-70E740481C1C}">
                  <a14:useLocalDpi xmlns:a14="http://schemas.microsoft.com/office/drawing/2010/main" val="0"/>
                </a:ext>
              </a:extLst>
            </a:blip>
            <a:srcRect/>
            <a:stretch>
              <a:fillRect/>
            </a:stretch>
          </p:blipFill>
          <p:spPr bwMode="auto">
            <a:xfrm>
              <a:off x="58661" y="4704026"/>
              <a:ext cx="560832" cy="560832"/>
            </a:xfrm>
            <a:prstGeom prst="rect">
              <a:avLst/>
            </a:prstGeom>
            <a:noFill/>
            <a:ln>
              <a:noFill/>
            </a:ln>
            <a:extLst>
              <a:ext uri="{909E8E84-426E-40dd-AFC4-6F175D3DCCD1}">
                <a14:hiddenFill xmlns="" xmlns:a14="http://schemas.microsoft.com/office/drawing/2010/main">
                  <a:solidFill>
                    <a:srgbClr val="FFFFFF"/>
                  </a:solidFill>
                </a14:hiddenFill>
              </a:ext>
            </a:extLst>
          </p:spPr>
        </p:pic>
        <p:pic>
          <p:nvPicPr>
            <p:cNvPr id="73" name="Picture 3" descr="C:\Users\kearly\AppData\Local\Microsoft\Windows\Temporary Internet Files\Content.IE5\NDWITMNQ\buster_s_adventures_4___scary_encounter_by_busterthefox-d85numc[1].jpg"/>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0" b="100000" l="10000" r="90000"/>
                      </a14:imgEffect>
                    </a14:imgLayer>
                  </a14:imgProps>
                </a:ext>
                <a:ext uri="{28A0092B-C50C-407E-A947-70E740481C1C}">
                  <a14:useLocalDpi xmlns:a14="http://schemas.microsoft.com/office/drawing/2010/main" val="0"/>
                </a:ext>
              </a:extLst>
            </a:blip>
            <a:srcRect/>
            <a:stretch>
              <a:fillRect/>
            </a:stretch>
          </p:blipFill>
          <p:spPr bwMode="auto">
            <a:xfrm>
              <a:off x="409181" y="4704026"/>
              <a:ext cx="560832" cy="560832"/>
            </a:xfrm>
            <a:prstGeom prst="rect">
              <a:avLst/>
            </a:prstGeom>
            <a:noFill/>
            <a:ln>
              <a:noFill/>
            </a:ln>
            <a:extLst>
              <a:ext uri="{909E8E84-426E-40dd-AFC4-6F175D3DCCD1}">
                <a14:hiddenFill xmlns="" xmlns:a14="http://schemas.microsoft.com/office/drawing/2010/main">
                  <a:solidFill>
                    <a:srgbClr val="FFFFFF"/>
                  </a:solidFill>
                </a14:hiddenFill>
              </a:ext>
            </a:extLst>
          </p:spPr>
        </p:pic>
      </p:grpSp>
      <p:sp>
        <p:nvSpPr>
          <p:cNvPr id="2" name="Title 1"/>
          <p:cNvSpPr>
            <a:spLocks noGrp="1"/>
          </p:cNvSpPr>
          <p:nvPr>
            <p:ph type="title"/>
          </p:nvPr>
        </p:nvSpPr>
        <p:spPr>
          <a:xfrm>
            <a:off x="457200" y="274638"/>
            <a:ext cx="8686800" cy="1143000"/>
          </a:xfrm>
        </p:spPr>
        <p:txBody>
          <a:bodyPr>
            <a:normAutofit fontScale="90000"/>
          </a:bodyPr>
          <a:lstStyle/>
          <a:p>
            <a:r>
              <a:rPr lang="en-US" dirty="0" smtClean="0"/>
              <a:t>We look at the values for other features in the NNs to predict for the test point.</a:t>
            </a:r>
            <a:endParaRPr lang="en-US" dirty="0"/>
          </a:p>
        </p:txBody>
      </p:sp>
      <p:sp>
        <p:nvSpPr>
          <p:cNvPr id="6" name="Content Placeholder 5"/>
          <p:cNvSpPr>
            <a:spLocks noGrp="1"/>
          </p:cNvSpPr>
          <p:nvPr>
            <p:ph idx="1"/>
          </p:nvPr>
        </p:nvSpPr>
        <p:spPr/>
        <p:txBody>
          <a:bodyPr>
            <a:normAutofit/>
          </a:bodyPr>
          <a:lstStyle/>
          <a:p>
            <a:r>
              <a:rPr lang="en-US" b="1" dirty="0" smtClean="0"/>
              <a:t>Unknown: </a:t>
            </a:r>
            <a:r>
              <a:rPr lang="en-US" dirty="0" smtClean="0"/>
              <a:t>number of household members, </a:t>
            </a:r>
            <a:r>
              <a:rPr lang="en-US" b="1" dirty="0" smtClean="0">
                <a:solidFill>
                  <a:srgbClr val="F802C1"/>
                </a:solidFill>
              </a:rPr>
              <a:t>water heater size</a:t>
            </a:r>
            <a:r>
              <a:rPr lang="en-US" dirty="0" smtClean="0"/>
              <a:t>, age of heating system</a:t>
            </a:r>
            <a:endParaRPr lang="en-US" b="1" dirty="0"/>
          </a:p>
        </p:txBody>
      </p:sp>
      <p:grpSp>
        <p:nvGrpSpPr>
          <p:cNvPr id="8" name="Group 7"/>
          <p:cNvGrpSpPr/>
          <p:nvPr/>
        </p:nvGrpSpPr>
        <p:grpSpPr>
          <a:xfrm>
            <a:off x="2498909" y="2883344"/>
            <a:ext cx="1562086" cy="3464147"/>
            <a:chOff x="2486465" y="2883344"/>
            <a:chExt cx="1562086" cy="3464147"/>
          </a:xfrm>
        </p:grpSpPr>
        <p:pic>
          <p:nvPicPr>
            <p:cNvPr id="20" name="Picture 3" descr="C:\Program Files (x86)\Microsoft Office\MEDIA\CAGCAT10\j0185604.wmf"/>
            <p:cNvPicPr>
              <a:picLocks noChangeAspect="1" noChangeArrowheads="1"/>
            </p:cNvPicPr>
            <p:nvPr/>
          </p:nvPicPr>
          <p:blipFill>
            <a:blip r:embed="rId6" cstate="print">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963077" y="2883344"/>
              <a:ext cx="641578" cy="642213"/>
            </a:xfrm>
            <a:prstGeom prst="rect">
              <a:avLst/>
            </a:prstGeom>
            <a:noFill/>
            <a:extLst>
              <a:ext uri="{909E8E84-426E-40dd-AFC4-6F175D3DCCD1}">
                <a14:hiddenFill xmlns="" xmlns:a14="http://schemas.microsoft.com/office/drawing/2010/main">
                  <a:solidFill>
                    <a:srgbClr val="FFFFFF"/>
                  </a:solidFill>
                </a14:hiddenFill>
              </a:ext>
            </a:extLst>
          </p:spPr>
        </p:pic>
        <p:grpSp>
          <p:nvGrpSpPr>
            <p:cNvPr id="37" name="Group 36"/>
            <p:cNvGrpSpPr/>
            <p:nvPr/>
          </p:nvGrpSpPr>
          <p:grpSpPr>
            <a:xfrm>
              <a:off x="2879598" y="3652342"/>
              <a:ext cx="808534" cy="906877"/>
              <a:chOff x="2337717" y="3738664"/>
              <a:chExt cx="878841" cy="985736"/>
            </a:xfrm>
          </p:grpSpPr>
          <p:pic>
            <p:nvPicPr>
              <p:cNvPr id="35" name="Picture 34"/>
              <p:cNvPicPr>
                <a:picLocks noChangeAspect="1"/>
              </p:cNvPicPr>
              <p:nvPr/>
            </p:nvPicPr>
            <p:blipFill rotWithShape="1">
              <a:blip r:embed="rId7" cstate="print">
                <a:extLst>
                  <a:ext uri="{28A0092B-C50C-407E-A947-70E740481C1C}">
                    <a14:useLocalDpi xmlns:a14="http://schemas.microsoft.com/office/drawing/2010/main" val="0"/>
                  </a:ext>
                </a:extLst>
              </a:blip>
              <a:srcRect l="23512" r="25301"/>
              <a:stretch/>
            </p:blipFill>
            <p:spPr>
              <a:xfrm>
                <a:off x="2337717" y="3738664"/>
                <a:ext cx="457200" cy="985736"/>
              </a:xfrm>
              <a:prstGeom prst="rect">
                <a:avLst/>
              </a:prstGeom>
            </p:spPr>
          </p:pic>
          <p:pic>
            <p:nvPicPr>
              <p:cNvPr id="36" name="Picture 35"/>
              <p:cNvPicPr>
                <a:picLocks noChangeAspect="1"/>
              </p:cNvPicPr>
              <p:nvPr/>
            </p:nvPicPr>
            <p:blipFill rotWithShape="1">
              <a:blip r:embed="rId7" cstate="print">
                <a:extLst>
                  <a:ext uri="{28A0092B-C50C-407E-A947-70E740481C1C}">
                    <a14:useLocalDpi xmlns:a14="http://schemas.microsoft.com/office/drawing/2010/main" val="0"/>
                  </a:ext>
                </a:extLst>
              </a:blip>
              <a:srcRect l="23512" r="25301"/>
              <a:stretch/>
            </p:blipFill>
            <p:spPr>
              <a:xfrm>
                <a:off x="2759358" y="3738664"/>
                <a:ext cx="457200" cy="985736"/>
              </a:xfrm>
              <a:prstGeom prst="rect">
                <a:avLst/>
              </a:prstGeom>
            </p:spPr>
          </p:pic>
        </p:grpSp>
        <p:grpSp>
          <p:nvGrpSpPr>
            <p:cNvPr id="60" name="Group 59"/>
            <p:cNvGrpSpPr/>
            <p:nvPr/>
          </p:nvGrpSpPr>
          <p:grpSpPr>
            <a:xfrm>
              <a:off x="2828190" y="4580101"/>
              <a:ext cx="911352" cy="560832"/>
              <a:chOff x="2284378" y="5139447"/>
              <a:chExt cx="990600" cy="609600"/>
            </a:xfrm>
          </p:grpSpPr>
          <p:pic>
            <p:nvPicPr>
              <p:cNvPr id="70" name="Picture 3" descr="C:\Users\kearly\AppData\Local\Microsoft\Windows\Temporary Internet Files\Content.IE5\NDWITMNQ\buster_s_adventures_4___scary_encounter_by_busterthefox-d85numc[1].jpg"/>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0" b="100000" l="10000" r="90000"/>
                        </a14:imgEffect>
                      </a14:imgLayer>
                    </a14:imgProps>
                  </a:ext>
                  <a:ext uri="{28A0092B-C50C-407E-A947-70E740481C1C}">
                    <a14:useLocalDpi xmlns:a14="http://schemas.microsoft.com/office/drawing/2010/main" val="0"/>
                  </a:ext>
                </a:extLst>
              </a:blip>
              <a:srcRect/>
              <a:stretch>
                <a:fillRect/>
              </a:stretch>
            </p:blipFill>
            <p:spPr bwMode="auto">
              <a:xfrm>
                <a:off x="2284378" y="5139447"/>
                <a:ext cx="609600" cy="609600"/>
              </a:xfrm>
              <a:prstGeom prst="rect">
                <a:avLst/>
              </a:prstGeom>
              <a:noFill/>
              <a:ln>
                <a:noFill/>
              </a:ln>
              <a:extLst>
                <a:ext uri="{909E8E84-426E-40dd-AFC4-6F175D3DCCD1}">
                  <a14:hiddenFill xmlns="" xmlns:a14="http://schemas.microsoft.com/office/drawing/2010/main">
                    <a:solidFill>
                      <a:srgbClr val="FFFFFF"/>
                    </a:solidFill>
                  </a14:hiddenFill>
                </a:ext>
              </a:extLst>
            </p:spPr>
          </p:pic>
          <p:pic>
            <p:nvPicPr>
              <p:cNvPr id="71" name="Picture 3" descr="C:\Users\kearly\AppData\Local\Microsoft\Windows\Temporary Internet Files\Content.IE5\NDWITMNQ\buster_s_adventures_4___scary_encounter_by_busterthefox-d85numc[1].jpg"/>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0" b="100000" l="10000" r="90000"/>
                        </a14:imgEffect>
                      </a14:imgLayer>
                    </a14:imgProps>
                  </a:ext>
                  <a:ext uri="{28A0092B-C50C-407E-A947-70E740481C1C}">
                    <a14:useLocalDpi xmlns:a14="http://schemas.microsoft.com/office/drawing/2010/main" val="0"/>
                  </a:ext>
                </a:extLst>
              </a:blip>
              <a:srcRect/>
              <a:stretch>
                <a:fillRect/>
              </a:stretch>
            </p:blipFill>
            <p:spPr bwMode="auto">
              <a:xfrm>
                <a:off x="2665378" y="5139447"/>
                <a:ext cx="609600" cy="609600"/>
              </a:xfrm>
              <a:prstGeom prst="rect">
                <a:avLst/>
              </a:prstGeom>
              <a:noFill/>
              <a:ln>
                <a:noFill/>
              </a:ln>
              <a:extLst>
                <a:ext uri="{909E8E84-426E-40dd-AFC4-6F175D3DCCD1}">
                  <a14:hiddenFill xmlns="" xmlns:a14="http://schemas.microsoft.com/office/drawing/2010/main">
                    <a:solidFill>
                      <a:srgbClr val="FFFFFF"/>
                    </a:solidFill>
                  </a14:hiddenFill>
                </a:ext>
              </a:extLst>
            </p:spPr>
          </p:pic>
        </p:grpSp>
        <p:pic>
          <p:nvPicPr>
            <p:cNvPr id="82" name="Picture 8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486465" y="5281141"/>
              <a:ext cx="1562086" cy="1066350"/>
            </a:xfrm>
            <a:prstGeom prst="rect">
              <a:avLst/>
            </a:prstGeom>
          </p:spPr>
        </p:pic>
      </p:grpSp>
      <p:grpSp>
        <p:nvGrpSpPr>
          <p:cNvPr id="9" name="Group 8"/>
          <p:cNvGrpSpPr/>
          <p:nvPr/>
        </p:nvGrpSpPr>
        <p:grpSpPr>
          <a:xfrm>
            <a:off x="1221335" y="2883344"/>
            <a:ext cx="1143882" cy="3507298"/>
            <a:chOff x="1044295" y="2883344"/>
            <a:chExt cx="1143882" cy="3507298"/>
          </a:xfrm>
        </p:grpSpPr>
        <p:pic>
          <p:nvPicPr>
            <p:cNvPr id="1027" name="Picture 3" descr="C:\Program Files (x86)\Microsoft Office\MEDIA\CAGCAT10\j0185604.wmf"/>
            <p:cNvPicPr>
              <a:picLocks noChangeAspect="1" noChangeArrowheads="1"/>
            </p:cNvPicPr>
            <p:nvPr/>
          </p:nvPicPr>
          <p:blipFill>
            <a:blip r:embed="rId6" cstate="print">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295447" y="2883344"/>
              <a:ext cx="641578" cy="642213"/>
            </a:xfrm>
            <a:prstGeom prst="rect">
              <a:avLst/>
            </a:prstGeom>
            <a:noFill/>
            <a:extLst>
              <a:ext uri="{909E8E84-426E-40dd-AFC4-6F175D3DCCD1}">
                <a14:hiddenFill xmlns="" xmlns:a14="http://schemas.microsoft.com/office/drawing/2010/main">
                  <a:solidFill>
                    <a:srgbClr val="FFFFFF"/>
                  </a:solidFill>
                </a14:hiddenFill>
              </a:ext>
            </a:extLst>
          </p:spPr>
        </p:pic>
        <p:pic>
          <p:nvPicPr>
            <p:cNvPr id="26" name="Picture 25"/>
            <p:cNvPicPr>
              <a:picLocks noChangeAspect="1"/>
            </p:cNvPicPr>
            <p:nvPr/>
          </p:nvPicPr>
          <p:blipFill rotWithShape="1">
            <a:blip r:embed="rId7" cstate="print">
              <a:extLst>
                <a:ext uri="{28A0092B-C50C-407E-A947-70E740481C1C}">
                  <a14:useLocalDpi xmlns:a14="http://schemas.microsoft.com/office/drawing/2010/main" val="0"/>
                </a:ext>
              </a:extLst>
            </a:blip>
            <a:srcRect l="23512" r="25301"/>
            <a:stretch/>
          </p:blipFill>
          <p:spPr>
            <a:xfrm>
              <a:off x="1405923" y="3652342"/>
              <a:ext cx="420624" cy="906877"/>
            </a:xfrm>
            <a:prstGeom prst="rect">
              <a:avLst/>
            </a:prstGeom>
          </p:spPr>
        </p:pic>
        <p:pic>
          <p:nvPicPr>
            <p:cNvPr id="3075" name="Picture 3" descr="C:\Users\kearly\AppData\Local\Microsoft\Windows\Temporary Internet Files\Content.IE5\NDWITMNQ\buster_s_adventures_4___scary_encounter_by_busterthefox-d85numc[1].jpg"/>
            <p:cNvPicPr>
              <a:picLocks noChangeAspect="1" noChangeArrowheads="1"/>
            </p:cNvPicPr>
            <p:nvPr/>
          </p:nvPicPr>
          <p:blipFill>
            <a:blip r:embed="rId9" cstate="print">
              <a:extLst>
                <a:ext uri="{BEBA8EAE-BF5A-486C-A8C5-ECC9F3942E4B}">
                  <a14:imgProps xmlns:a14="http://schemas.microsoft.com/office/drawing/2010/main">
                    <a14:imgLayer r:embed="rId10">
                      <a14:imgEffect>
                        <a14:backgroundRemoval t="0" b="100000" l="10000" r="90000"/>
                      </a14:imgEffect>
                    </a14:imgLayer>
                  </a14:imgProps>
                </a:ext>
                <a:ext uri="{28A0092B-C50C-407E-A947-70E740481C1C}">
                  <a14:useLocalDpi xmlns:a14="http://schemas.microsoft.com/office/drawing/2010/main" val="0"/>
                </a:ext>
              </a:extLst>
            </a:blip>
            <a:srcRect/>
            <a:stretch>
              <a:fillRect/>
            </a:stretch>
          </p:blipFill>
          <p:spPr bwMode="auto">
            <a:xfrm>
              <a:off x="1335819" y="4577118"/>
              <a:ext cx="560832" cy="560832"/>
            </a:xfrm>
            <a:prstGeom prst="rect">
              <a:avLst/>
            </a:prstGeom>
            <a:noFill/>
            <a:ln>
              <a:noFill/>
            </a:ln>
            <a:extLst>
              <a:ext uri="{909E8E84-426E-40dd-AFC4-6F175D3DCCD1}">
                <a14:hiddenFill xmlns="" xmlns:a14="http://schemas.microsoft.com/office/drawing/2010/main">
                  <a:solidFill>
                    <a:srgbClr val="FFFFFF"/>
                  </a:solidFill>
                </a14:hiddenFill>
              </a:ext>
            </a:extLst>
          </p:spPr>
        </p:pic>
        <p:pic>
          <p:nvPicPr>
            <p:cNvPr id="83" name="Picture 82"/>
            <p:cNvPicPr>
              <a:picLocks noChangeAspect="1"/>
            </p:cNvPicPr>
            <p:nvPr/>
          </p:nvPicPr>
          <p:blipFill rotWithShape="1">
            <a:blip r:embed="rId11" cstate="print">
              <a:extLst>
                <a:ext uri="{28A0092B-C50C-407E-A947-70E740481C1C}">
                  <a14:useLocalDpi xmlns:a14="http://schemas.microsoft.com/office/drawing/2010/main" val="0"/>
                </a:ext>
              </a:extLst>
            </a:blip>
            <a:srcRect t="29152" b="8005"/>
            <a:stretch/>
          </p:blipFill>
          <p:spPr>
            <a:xfrm>
              <a:off x="1044295" y="5382042"/>
              <a:ext cx="1143882" cy="1008600"/>
            </a:xfrm>
            <a:prstGeom prst="rect">
              <a:avLst/>
            </a:prstGeom>
          </p:spPr>
        </p:pic>
      </p:grpSp>
      <p:grpSp>
        <p:nvGrpSpPr>
          <p:cNvPr id="4" name="Group 3"/>
          <p:cNvGrpSpPr/>
          <p:nvPr/>
        </p:nvGrpSpPr>
        <p:grpSpPr>
          <a:xfrm>
            <a:off x="7505714" y="2883344"/>
            <a:ext cx="1562086" cy="3464147"/>
            <a:chOff x="7505714" y="2883344"/>
            <a:chExt cx="1562086" cy="3464147"/>
          </a:xfrm>
        </p:grpSpPr>
        <p:pic>
          <p:nvPicPr>
            <p:cNvPr id="22" name="Picture 3" descr="C:\Program Files (x86)\Microsoft Office\MEDIA\CAGCAT10\j0185604.wmf"/>
            <p:cNvPicPr>
              <a:picLocks noChangeAspect="1" noChangeArrowheads="1"/>
            </p:cNvPicPr>
            <p:nvPr/>
          </p:nvPicPr>
          <p:blipFill>
            <a:blip r:embed="rId6" cstate="print">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965968" y="2883344"/>
              <a:ext cx="641578" cy="642213"/>
            </a:xfrm>
            <a:prstGeom prst="rect">
              <a:avLst/>
            </a:prstGeom>
            <a:noFill/>
            <a:extLst>
              <a:ext uri="{909E8E84-426E-40dd-AFC4-6F175D3DCCD1}">
                <a14:hiddenFill xmlns="" xmlns:a14="http://schemas.microsoft.com/office/drawing/2010/main">
                  <a:solidFill>
                    <a:srgbClr val="FFFFFF"/>
                  </a:solidFill>
                </a14:hiddenFill>
              </a:ext>
            </a:extLst>
          </p:spPr>
        </p:pic>
        <p:grpSp>
          <p:nvGrpSpPr>
            <p:cNvPr id="53" name="Group 52"/>
            <p:cNvGrpSpPr/>
            <p:nvPr/>
          </p:nvGrpSpPr>
          <p:grpSpPr>
            <a:xfrm>
              <a:off x="7550665" y="3652342"/>
              <a:ext cx="1472184" cy="906877"/>
              <a:chOff x="7397183" y="3738664"/>
              <a:chExt cx="1600200" cy="985736"/>
            </a:xfrm>
          </p:grpSpPr>
          <p:pic>
            <p:nvPicPr>
              <p:cNvPr id="44" name="Picture 43"/>
              <p:cNvPicPr>
                <a:picLocks noChangeAspect="1"/>
              </p:cNvPicPr>
              <p:nvPr/>
            </p:nvPicPr>
            <p:blipFill rotWithShape="1">
              <a:blip r:embed="rId7" cstate="print">
                <a:extLst>
                  <a:ext uri="{28A0092B-C50C-407E-A947-70E740481C1C}">
                    <a14:useLocalDpi xmlns:a14="http://schemas.microsoft.com/office/drawing/2010/main" val="0"/>
                  </a:ext>
                </a:extLst>
              </a:blip>
              <a:srcRect l="23512" r="25301"/>
              <a:stretch/>
            </p:blipFill>
            <p:spPr>
              <a:xfrm>
                <a:off x="7397183" y="3738664"/>
                <a:ext cx="457200" cy="985736"/>
              </a:xfrm>
              <a:prstGeom prst="rect">
                <a:avLst/>
              </a:prstGeom>
            </p:spPr>
          </p:pic>
          <p:pic>
            <p:nvPicPr>
              <p:cNvPr id="45" name="Picture 44"/>
              <p:cNvPicPr>
                <a:picLocks noChangeAspect="1"/>
              </p:cNvPicPr>
              <p:nvPr/>
            </p:nvPicPr>
            <p:blipFill rotWithShape="1">
              <a:blip r:embed="rId7" cstate="print">
                <a:extLst>
                  <a:ext uri="{28A0092B-C50C-407E-A947-70E740481C1C}">
                    <a14:useLocalDpi xmlns:a14="http://schemas.microsoft.com/office/drawing/2010/main" val="0"/>
                  </a:ext>
                </a:extLst>
              </a:blip>
              <a:srcRect l="23512" r="25301"/>
              <a:stretch/>
            </p:blipFill>
            <p:spPr>
              <a:xfrm>
                <a:off x="7778183" y="3738664"/>
                <a:ext cx="457200" cy="985736"/>
              </a:xfrm>
              <a:prstGeom prst="rect">
                <a:avLst/>
              </a:prstGeom>
            </p:spPr>
          </p:pic>
          <p:pic>
            <p:nvPicPr>
              <p:cNvPr id="46" name="Picture 45"/>
              <p:cNvPicPr>
                <a:picLocks noChangeAspect="1"/>
              </p:cNvPicPr>
              <p:nvPr/>
            </p:nvPicPr>
            <p:blipFill rotWithShape="1">
              <a:blip r:embed="rId7" cstate="print">
                <a:extLst>
                  <a:ext uri="{28A0092B-C50C-407E-A947-70E740481C1C}">
                    <a14:useLocalDpi xmlns:a14="http://schemas.microsoft.com/office/drawing/2010/main" val="0"/>
                  </a:ext>
                </a:extLst>
              </a:blip>
              <a:srcRect l="23512" r="25301"/>
              <a:stretch/>
            </p:blipFill>
            <p:spPr>
              <a:xfrm>
                <a:off x="8159183" y="3738664"/>
                <a:ext cx="457200" cy="985736"/>
              </a:xfrm>
              <a:prstGeom prst="rect">
                <a:avLst/>
              </a:prstGeom>
            </p:spPr>
          </p:pic>
          <p:pic>
            <p:nvPicPr>
              <p:cNvPr id="47" name="Picture 46"/>
              <p:cNvPicPr>
                <a:picLocks noChangeAspect="1"/>
              </p:cNvPicPr>
              <p:nvPr/>
            </p:nvPicPr>
            <p:blipFill rotWithShape="1">
              <a:blip r:embed="rId7" cstate="print">
                <a:extLst>
                  <a:ext uri="{28A0092B-C50C-407E-A947-70E740481C1C}">
                    <a14:useLocalDpi xmlns:a14="http://schemas.microsoft.com/office/drawing/2010/main" val="0"/>
                  </a:ext>
                </a:extLst>
              </a:blip>
              <a:srcRect l="23512" r="25301"/>
              <a:stretch/>
            </p:blipFill>
            <p:spPr>
              <a:xfrm>
                <a:off x="8540183" y="3738664"/>
                <a:ext cx="457200" cy="985736"/>
              </a:xfrm>
              <a:prstGeom prst="rect">
                <a:avLst/>
              </a:prstGeom>
            </p:spPr>
          </p:pic>
        </p:grpSp>
        <p:grpSp>
          <p:nvGrpSpPr>
            <p:cNvPr id="78" name="Group 77"/>
            <p:cNvGrpSpPr/>
            <p:nvPr/>
          </p:nvGrpSpPr>
          <p:grpSpPr>
            <a:xfrm>
              <a:off x="7831081" y="4577118"/>
              <a:ext cx="911352" cy="560832"/>
              <a:chOff x="2284378" y="5139447"/>
              <a:chExt cx="990600" cy="609600"/>
            </a:xfrm>
          </p:grpSpPr>
          <p:pic>
            <p:nvPicPr>
              <p:cNvPr id="79" name="Picture 3" descr="C:\Users\kearly\AppData\Local\Microsoft\Windows\Temporary Internet Files\Content.IE5\NDWITMNQ\buster_s_adventures_4___scary_encounter_by_busterthefox-d85numc[1].jpg"/>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0" b="100000" l="10000" r="90000"/>
                        </a14:imgEffect>
                      </a14:imgLayer>
                    </a14:imgProps>
                  </a:ext>
                  <a:ext uri="{28A0092B-C50C-407E-A947-70E740481C1C}">
                    <a14:useLocalDpi xmlns:a14="http://schemas.microsoft.com/office/drawing/2010/main" val="0"/>
                  </a:ext>
                </a:extLst>
              </a:blip>
              <a:srcRect/>
              <a:stretch>
                <a:fillRect/>
              </a:stretch>
            </p:blipFill>
            <p:spPr bwMode="auto">
              <a:xfrm>
                <a:off x="2284378" y="5139447"/>
                <a:ext cx="609600" cy="609600"/>
              </a:xfrm>
              <a:prstGeom prst="rect">
                <a:avLst/>
              </a:prstGeom>
              <a:noFill/>
              <a:ln>
                <a:noFill/>
              </a:ln>
              <a:extLst>
                <a:ext uri="{909E8E84-426E-40dd-AFC4-6F175D3DCCD1}">
                  <a14:hiddenFill xmlns="" xmlns:a14="http://schemas.microsoft.com/office/drawing/2010/main">
                    <a:solidFill>
                      <a:srgbClr val="FFFFFF"/>
                    </a:solidFill>
                  </a14:hiddenFill>
                </a:ext>
              </a:extLst>
            </p:spPr>
          </p:pic>
          <p:pic>
            <p:nvPicPr>
              <p:cNvPr id="80" name="Picture 3" descr="C:\Users\kearly\AppData\Local\Microsoft\Windows\Temporary Internet Files\Content.IE5\NDWITMNQ\buster_s_adventures_4___scary_encounter_by_busterthefox-d85numc[1].jpg"/>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0" b="100000" l="10000" r="90000"/>
                        </a14:imgEffect>
                      </a14:imgLayer>
                    </a14:imgProps>
                  </a:ext>
                  <a:ext uri="{28A0092B-C50C-407E-A947-70E740481C1C}">
                    <a14:useLocalDpi xmlns:a14="http://schemas.microsoft.com/office/drawing/2010/main" val="0"/>
                  </a:ext>
                </a:extLst>
              </a:blip>
              <a:srcRect/>
              <a:stretch>
                <a:fillRect/>
              </a:stretch>
            </p:blipFill>
            <p:spPr bwMode="auto">
              <a:xfrm>
                <a:off x="2665378" y="5139447"/>
                <a:ext cx="609600" cy="609600"/>
              </a:xfrm>
              <a:prstGeom prst="rect">
                <a:avLst/>
              </a:prstGeom>
              <a:noFill/>
              <a:ln>
                <a:noFill/>
              </a:ln>
              <a:extLst>
                <a:ext uri="{909E8E84-426E-40dd-AFC4-6F175D3DCCD1}">
                  <a14:hiddenFill xmlns="" xmlns:a14="http://schemas.microsoft.com/office/drawing/2010/main">
                    <a:solidFill>
                      <a:srgbClr val="FFFFFF"/>
                    </a:solidFill>
                  </a14:hiddenFill>
                </a:ext>
              </a:extLst>
            </p:spPr>
          </p:pic>
        </p:grpSp>
        <p:pic>
          <p:nvPicPr>
            <p:cNvPr id="87" name="Picture 86"/>
            <p:cNvPicPr>
              <a:picLocks noChangeAspect="1"/>
            </p:cNvPicPr>
            <p:nvPr/>
          </p:nvPicPr>
          <p:blipFill>
            <a:blip r:embed="rId12" cstate="print">
              <a:extLst>
                <a:ext uri="{BEBA8EAE-BF5A-486C-A8C5-ECC9F3942E4B}">
                  <a14:imgProps xmlns:a14="http://schemas.microsoft.com/office/drawing/2010/main">
                    <a14:imgLayer r:embed="rId13">
                      <a14:imgEffect>
                        <a14:backgroundRemoval t="0" b="95400" l="9587" r="89587">
                          <a14:foregroundMark x1="42810" y1="4843" x2="42810" y2="4843"/>
                          <a14:foregroundMark x1="44959" y1="9685" x2="41653" y2="5569"/>
                          <a14:foregroundMark x1="61653" y1="14770" x2="61653" y2="14770"/>
                          <a14:foregroundMark x1="49091" y1="9685" x2="49091" y2="9685"/>
                          <a14:foregroundMark x1="46777" y1="15738" x2="46777" y2="15738"/>
                          <a14:foregroundMark x1="49587" y1="16465" x2="49587" y2="16465"/>
                        </a14:backgroundRemoval>
                      </a14:imgEffect>
                    </a14:imgLayer>
                  </a14:imgProps>
                </a:ext>
                <a:ext uri="{28A0092B-C50C-407E-A947-70E740481C1C}">
                  <a14:useLocalDpi xmlns:a14="http://schemas.microsoft.com/office/drawing/2010/main" val="0"/>
                </a:ext>
              </a:extLst>
            </a:blip>
            <a:stretch>
              <a:fillRect/>
            </a:stretch>
          </p:blipFill>
          <p:spPr>
            <a:xfrm>
              <a:off x="7505714" y="5281141"/>
              <a:ext cx="1562086" cy="1066350"/>
            </a:xfrm>
            <a:prstGeom prst="rect">
              <a:avLst/>
            </a:prstGeom>
          </p:spPr>
        </p:pic>
      </p:grpSp>
      <p:grpSp>
        <p:nvGrpSpPr>
          <p:cNvPr id="5" name="Group 4"/>
          <p:cNvGrpSpPr/>
          <p:nvPr/>
        </p:nvGrpSpPr>
        <p:grpSpPr>
          <a:xfrm>
            <a:off x="5744099" y="2883344"/>
            <a:ext cx="1701107" cy="3608200"/>
            <a:chOff x="5768573" y="2883344"/>
            <a:chExt cx="1701107" cy="3608200"/>
          </a:xfrm>
        </p:grpSpPr>
        <p:pic>
          <p:nvPicPr>
            <p:cNvPr id="23" name="Picture 3" descr="C:\Program Files (x86)\Microsoft Office\MEDIA\CAGCAT10\j0185604.wmf"/>
            <p:cNvPicPr>
              <a:picLocks noChangeAspect="1" noChangeArrowheads="1"/>
            </p:cNvPicPr>
            <p:nvPr/>
          </p:nvPicPr>
          <p:blipFill>
            <a:blip r:embed="rId6"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298339" y="2883344"/>
              <a:ext cx="641578" cy="642213"/>
            </a:xfrm>
            <a:prstGeom prst="rect">
              <a:avLst/>
            </a:prstGeom>
            <a:noFill/>
            <a:extLst>
              <a:ext uri="{909E8E84-426E-40dd-AFC4-6F175D3DCCD1}">
                <a14:hiddenFill xmlns="" xmlns:a14="http://schemas.microsoft.com/office/drawing/2010/main">
                  <a:solidFill>
                    <a:srgbClr val="FFFFFF"/>
                  </a:solidFill>
                </a14:hiddenFill>
              </a:ext>
            </a:extLst>
          </p:spPr>
        </p:pic>
        <p:grpSp>
          <p:nvGrpSpPr>
            <p:cNvPr id="55" name="Group 54"/>
            <p:cNvGrpSpPr/>
            <p:nvPr/>
          </p:nvGrpSpPr>
          <p:grpSpPr>
            <a:xfrm>
              <a:off x="6058295" y="3652342"/>
              <a:ext cx="1121664" cy="906877"/>
              <a:chOff x="3962400" y="3738664"/>
              <a:chExt cx="1219200" cy="985736"/>
            </a:xfrm>
          </p:grpSpPr>
          <p:pic>
            <p:nvPicPr>
              <p:cNvPr id="56" name="Picture 55"/>
              <p:cNvPicPr>
                <a:picLocks noChangeAspect="1"/>
              </p:cNvPicPr>
              <p:nvPr/>
            </p:nvPicPr>
            <p:blipFill rotWithShape="1">
              <a:blip r:embed="rId7" cstate="print">
                <a:extLst>
                  <a:ext uri="{28A0092B-C50C-407E-A947-70E740481C1C}">
                    <a14:useLocalDpi xmlns:a14="http://schemas.microsoft.com/office/drawing/2010/main" val="0"/>
                  </a:ext>
                </a:extLst>
              </a:blip>
              <a:srcRect l="23512" r="25301"/>
              <a:stretch/>
            </p:blipFill>
            <p:spPr>
              <a:xfrm>
                <a:off x="3962400" y="3738664"/>
                <a:ext cx="457200" cy="985736"/>
              </a:xfrm>
              <a:prstGeom prst="rect">
                <a:avLst/>
              </a:prstGeom>
            </p:spPr>
          </p:pic>
          <p:pic>
            <p:nvPicPr>
              <p:cNvPr id="57" name="Picture 56"/>
              <p:cNvPicPr>
                <a:picLocks noChangeAspect="1"/>
              </p:cNvPicPr>
              <p:nvPr/>
            </p:nvPicPr>
            <p:blipFill rotWithShape="1">
              <a:blip r:embed="rId7" cstate="print">
                <a:extLst>
                  <a:ext uri="{28A0092B-C50C-407E-A947-70E740481C1C}">
                    <a14:useLocalDpi xmlns:a14="http://schemas.microsoft.com/office/drawing/2010/main" val="0"/>
                  </a:ext>
                </a:extLst>
              </a:blip>
              <a:srcRect l="23512" r="25301"/>
              <a:stretch/>
            </p:blipFill>
            <p:spPr>
              <a:xfrm>
                <a:off x="4343400" y="3738664"/>
                <a:ext cx="457200" cy="985736"/>
              </a:xfrm>
              <a:prstGeom prst="rect">
                <a:avLst/>
              </a:prstGeom>
            </p:spPr>
          </p:pic>
          <p:pic>
            <p:nvPicPr>
              <p:cNvPr id="58" name="Picture 57"/>
              <p:cNvPicPr>
                <a:picLocks noChangeAspect="1"/>
              </p:cNvPicPr>
              <p:nvPr/>
            </p:nvPicPr>
            <p:blipFill rotWithShape="1">
              <a:blip r:embed="rId7" cstate="print">
                <a:extLst>
                  <a:ext uri="{28A0092B-C50C-407E-A947-70E740481C1C}">
                    <a14:useLocalDpi xmlns:a14="http://schemas.microsoft.com/office/drawing/2010/main" val="0"/>
                  </a:ext>
                </a:extLst>
              </a:blip>
              <a:srcRect l="23512" r="25301"/>
              <a:stretch/>
            </p:blipFill>
            <p:spPr>
              <a:xfrm>
                <a:off x="4724400" y="3738664"/>
                <a:ext cx="457200" cy="985736"/>
              </a:xfrm>
              <a:prstGeom prst="rect">
                <a:avLst/>
              </a:prstGeom>
            </p:spPr>
          </p:pic>
        </p:grpSp>
        <p:grpSp>
          <p:nvGrpSpPr>
            <p:cNvPr id="81" name="Group 80"/>
            <p:cNvGrpSpPr/>
            <p:nvPr/>
          </p:nvGrpSpPr>
          <p:grpSpPr>
            <a:xfrm>
              <a:off x="5988191" y="4580101"/>
              <a:ext cx="1261872" cy="560832"/>
              <a:chOff x="5698842" y="4803843"/>
              <a:chExt cx="1371600" cy="609600"/>
            </a:xfrm>
          </p:grpSpPr>
          <p:pic>
            <p:nvPicPr>
              <p:cNvPr id="64" name="Picture 3" descr="C:\Users\kearly\AppData\Local\Microsoft\Windows\Temporary Internet Files\Content.IE5\NDWITMNQ\buster_s_adventures_4___scary_encounter_by_busterthefox-d85numc[1].jpg"/>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0" b="100000" l="10000" r="90000"/>
                        </a14:imgEffect>
                      </a14:imgLayer>
                    </a14:imgProps>
                  </a:ext>
                  <a:ext uri="{28A0092B-C50C-407E-A947-70E740481C1C}">
                    <a14:useLocalDpi xmlns:a14="http://schemas.microsoft.com/office/drawing/2010/main" val="0"/>
                  </a:ext>
                </a:extLst>
              </a:blip>
              <a:srcRect/>
              <a:stretch>
                <a:fillRect/>
              </a:stretch>
            </p:blipFill>
            <p:spPr bwMode="auto">
              <a:xfrm>
                <a:off x="5698842" y="4803843"/>
                <a:ext cx="609600" cy="609600"/>
              </a:xfrm>
              <a:prstGeom prst="rect">
                <a:avLst/>
              </a:prstGeom>
              <a:noFill/>
              <a:ln>
                <a:noFill/>
              </a:ln>
              <a:extLst>
                <a:ext uri="{909E8E84-426E-40dd-AFC4-6F175D3DCCD1}">
                  <a14:hiddenFill xmlns="" xmlns:a14="http://schemas.microsoft.com/office/drawing/2010/main">
                    <a:solidFill>
                      <a:srgbClr val="FFFFFF"/>
                    </a:solidFill>
                  </a14:hiddenFill>
                </a:ext>
              </a:extLst>
            </p:spPr>
          </p:pic>
          <p:pic>
            <p:nvPicPr>
              <p:cNvPr id="65" name="Picture 3" descr="C:\Users\kearly\AppData\Local\Microsoft\Windows\Temporary Internet Files\Content.IE5\NDWITMNQ\buster_s_adventures_4___scary_encounter_by_busterthefox-d85numc[1].jpg"/>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0" b="100000" l="10000" r="90000"/>
                        </a14:imgEffect>
                      </a14:imgLayer>
                    </a14:imgProps>
                  </a:ext>
                  <a:ext uri="{28A0092B-C50C-407E-A947-70E740481C1C}">
                    <a14:useLocalDpi xmlns:a14="http://schemas.microsoft.com/office/drawing/2010/main" val="0"/>
                  </a:ext>
                </a:extLst>
              </a:blip>
              <a:srcRect/>
              <a:stretch>
                <a:fillRect/>
              </a:stretch>
            </p:blipFill>
            <p:spPr bwMode="auto">
              <a:xfrm>
                <a:off x="6079842" y="4803843"/>
                <a:ext cx="609600" cy="609600"/>
              </a:xfrm>
              <a:prstGeom prst="rect">
                <a:avLst/>
              </a:prstGeom>
              <a:noFill/>
              <a:ln>
                <a:noFill/>
              </a:ln>
              <a:extLst>
                <a:ext uri="{909E8E84-426E-40dd-AFC4-6F175D3DCCD1}">
                  <a14:hiddenFill xmlns="" xmlns:a14="http://schemas.microsoft.com/office/drawing/2010/main">
                    <a:solidFill>
                      <a:srgbClr val="FFFFFF"/>
                    </a:solidFill>
                  </a14:hiddenFill>
                </a:ext>
              </a:extLst>
            </p:spPr>
          </p:pic>
          <p:pic>
            <p:nvPicPr>
              <p:cNvPr id="66" name="Picture 3" descr="C:\Users\kearly\AppData\Local\Microsoft\Windows\Temporary Internet Files\Content.IE5\NDWITMNQ\buster_s_adventures_4___scary_encounter_by_busterthefox-d85numc[1].jpg"/>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0" b="100000" l="10000" r="90000"/>
                        </a14:imgEffect>
                      </a14:imgLayer>
                    </a14:imgProps>
                  </a:ext>
                  <a:ext uri="{28A0092B-C50C-407E-A947-70E740481C1C}">
                    <a14:useLocalDpi xmlns:a14="http://schemas.microsoft.com/office/drawing/2010/main" val="0"/>
                  </a:ext>
                </a:extLst>
              </a:blip>
              <a:srcRect/>
              <a:stretch>
                <a:fillRect/>
              </a:stretch>
            </p:blipFill>
            <p:spPr bwMode="auto">
              <a:xfrm>
                <a:off x="6460842" y="4803843"/>
                <a:ext cx="609600" cy="609600"/>
              </a:xfrm>
              <a:prstGeom prst="rect">
                <a:avLst/>
              </a:prstGeom>
              <a:noFill/>
              <a:ln>
                <a:noFill/>
              </a:ln>
              <a:extLst>
                <a:ext uri="{909E8E84-426E-40dd-AFC4-6F175D3DCCD1}">
                  <a14:hiddenFill xmlns="" xmlns:a14="http://schemas.microsoft.com/office/drawing/2010/main">
                    <a:solidFill>
                      <a:srgbClr val="FFFFFF"/>
                    </a:solidFill>
                  </a14:hiddenFill>
                </a:ext>
              </a:extLst>
            </p:spPr>
          </p:pic>
        </p:grpSp>
        <p:pic>
          <p:nvPicPr>
            <p:cNvPr id="62" name="Picture 61"/>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5768573" y="5281141"/>
              <a:ext cx="1701107" cy="1210403"/>
            </a:xfrm>
            <a:prstGeom prst="rect">
              <a:avLst/>
            </a:prstGeom>
          </p:spPr>
        </p:pic>
      </p:grpSp>
      <p:grpSp>
        <p:nvGrpSpPr>
          <p:cNvPr id="7" name="Group 6"/>
          <p:cNvGrpSpPr/>
          <p:nvPr/>
        </p:nvGrpSpPr>
        <p:grpSpPr>
          <a:xfrm>
            <a:off x="4121504" y="2883344"/>
            <a:ext cx="1562086" cy="3464147"/>
            <a:chOff x="4146995" y="2883344"/>
            <a:chExt cx="1562086" cy="3464147"/>
          </a:xfrm>
        </p:grpSpPr>
        <p:pic>
          <p:nvPicPr>
            <p:cNvPr id="19" name="Picture 3" descr="C:\Program Files (x86)\Microsoft Office\MEDIA\CAGCAT10\j0185604.wmf"/>
            <p:cNvPicPr>
              <a:picLocks noChangeAspect="1" noChangeArrowheads="1"/>
            </p:cNvPicPr>
            <p:nvPr/>
          </p:nvPicPr>
          <p:blipFill>
            <a:blip r:embed="rId6"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630708" y="2883344"/>
              <a:ext cx="641578" cy="642213"/>
            </a:xfrm>
            <a:prstGeom prst="rect">
              <a:avLst/>
            </a:prstGeom>
            <a:noFill/>
            <a:extLst>
              <a:ext uri="{909E8E84-426E-40dd-AFC4-6F175D3DCCD1}">
                <a14:hiddenFill xmlns="" xmlns:a14="http://schemas.microsoft.com/office/drawing/2010/main">
                  <a:solidFill>
                    <a:srgbClr val="FFFFFF"/>
                  </a:solidFill>
                </a14:hiddenFill>
              </a:ext>
            </a:extLst>
          </p:spPr>
        </p:pic>
        <p:grpSp>
          <p:nvGrpSpPr>
            <p:cNvPr id="49" name="Group 48"/>
            <p:cNvGrpSpPr/>
            <p:nvPr/>
          </p:nvGrpSpPr>
          <p:grpSpPr>
            <a:xfrm>
              <a:off x="4390664" y="3652342"/>
              <a:ext cx="1121664" cy="906877"/>
              <a:chOff x="3962400" y="3738664"/>
              <a:chExt cx="1219200" cy="985736"/>
            </a:xfrm>
          </p:grpSpPr>
          <p:pic>
            <p:nvPicPr>
              <p:cNvPr id="50" name="Picture 49"/>
              <p:cNvPicPr>
                <a:picLocks noChangeAspect="1"/>
              </p:cNvPicPr>
              <p:nvPr/>
            </p:nvPicPr>
            <p:blipFill rotWithShape="1">
              <a:blip r:embed="rId7" cstate="print">
                <a:extLst>
                  <a:ext uri="{28A0092B-C50C-407E-A947-70E740481C1C}">
                    <a14:useLocalDpi xmlns:a14="http://schemas.microsoft.com/office/drawing/2010/main" val="0"/>
                  </a:ext>
                </a:extLst>
              </a:blip>
              <a:srcRect l="23512" r="25301"/>
              <a:stretch/>
            </p:blipFill>
            <p:spPr>
              <a:xfrm>
                <a:off x="3962400" y="3738664"/>
                <a:ext cx="457200" cy="985736"/>
              </a:xfrm>
              <a:prstGeom prst="rect">
                <a:avLst/>
              </a:prstGeom>
            </p:spPr>
          </p:pic>
          <p:pic>
            <p:nvPicPr>
              <p:cNvPr id="51" name="Picture 50"/>
              <p:cNvPicPr>
                <a:picLocks noChangeAspect="1"/>
              </p:cNvPicPr>
              <p:nvPr/>
            </p:nvPicPr>
            <p:blipFill rotWithShape="1">
              <a:blip r:embed="rId7" cstate="print">
                <a:extLst>
                  <a:ext uri="{28A0092B-C50C-407E-A947-70E740481C1C}">
                    <a14:useLocalDpi xmlns:a14="http://schemas.microsoft.com/office/drawing/2010/main" val="0"/>
                  </a:ext>
                </a:extLst>
              </a:blip>
              <a:srcRect l="23512" r="25301"/>
              <a:stretch/>
            </p:blipFill>
            <p:spPr>
              <a:xfrm>
                <a:off x="4343400" y="3738664"/>
                <a:ext cx="457200" cy="985736"/>
              </a:xfrm>
              <a:prstGeom prst="rect">
                <a:avLst/>
              </a:prstGeom>
            </p:spPr>
          </p:pic>
          <p:pic>
            <p:nvPicPr>
              <p:cNvPr id="52" name="Picture 51"/>
              <p:cNvPicPr>
                <a:picLocks noChangeAspect="1"/>
              </p:cNvPicPr>
              <p:nvPr/>
            </p:nvPicPr>
            <p:blipFill rotWithShape="1">
              <a:blip r:embed="rId7" cstate="print">
                <a:extLst>
                  <a:ext uri="{28A0092B-C50C-407E-A947-70E740481C1C}">
                    <a14:useLocalDpi xmlns:a14="http://schemas.microsoft.com/office/drawing/2010/main" val="0"/>
                  </a:ext>
                </a:extLst>
              </a:blip>
              <a:srcRect l="23512" r="25301"/>
              <a:stretch/>
            </p:blipFill>
            <p:spPr>
              <a:xfrm>
                <a:off x="4724400" y="3738664"/>
                <a:ext cx="457200" cy="985736"/>
              </a:xfrm>
              <a:prstGeom prst="rect">
                <a:avLst/>
              </a:prstGeom>
            </p:spPr>
          </p:pic>
        </p:grpSp>
        <p:grpSp>
          <p:nvGrpSpPr>
            <p:cNvPr id="75" name="Group 74"/>
            <p:cNvGrpSpPr/>
            <p:nvPr/>
          </p:nvGrpSpPr>
          <p:grpSpPr>
            <a:xfrm>
              <a:off x="4495820" y="4580101"/>
              <a:ext cx="911352" cy="560832"/>
              <a:chOff x="2284378" y="5139447"/>
              <a:chExt cx="990600" cy="609600"/>
            </a:xfrm>
          </p:grpSpPr>
          <p:pic>
            <p:nvPicPr>
              <p:cNvPr id="76" name="Picture 3" descr="C:\Users\kearly\AppData\Local\Microsoft\Windows\Temporary Internet Files\Content.IE5\NDWITMNQ\buster_s_adventures_4___scary_encounter_by_busterthefox-d85numc[1].jpg"/>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0" b="100000" l="10000" r="90000"/>
                        </a14:imgEffect>
                      </a14:imgLayer>
                    </a14:imgProps>
                  </a:ext>
                  <a:ext uri="{28A0092B-C50C-407E-A947-70E740481C1C}">
                    <a14:useLocalDpi xmlns:a14="http://schemas.microsoft.com/office/drawing/2010/main" val="0"/>
                  </a:ext>
                </a:extLst>
              </a:blip>
              <a:srcRect/>
              <a:stretch>
                <a:fillRect/>
              </a:stretch>
            </p:blipFill>
            <p:spPr bwMode="auto">
              <a:xfrm>
                <a:off x="2284378" y="5139447"/>
                <a:ext cx="609600" cy="609600"/>
              </a:xfrm>
              <a:prstGeom prst="rect">
                <a:avLst/>
              </a:prstGeom>
              <a:noFill/>
              <a:ln>
                <a:noFill/>
              </a:ln>
              <a:extLst>
                <a:ext uri="{909E8E84-426E-40dd-AFC4-6F175D3DCCD1}">
                  <a14:hiddenFill xmlns="" xmlns:a14="http://schemas.microsoft.com/office/drawing/2010/main">
                    <a:solidFill>
                      <a:srgbClr val="FFFFFF"/>
                    </a:solidFill>
                  </a14:hiddenFill>
                </a:ext>
              </a:extLst>
            </p:spPr>
          </p:pic>
          <p:pic>
            <p:nvPicPr>
              <p:cNvPr id="77" name="Picture 3" descr="C:\Users\kearly\AppData\Local\Microsoft\Windows\Temporary Internet Files\Content.IE5\NDWITMNQ\buster_s_adventures_4___scary_encounter_by_busterthefox-d85numc[1].jpg"/>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0" b="100000" l="10000" r="90000"/>
                        </a14:imgEffect>
                      </a14:imgLayer>
                    </a14:imgProps>
                  </a:ext>
                  <a:ext uri="{28A0092B-C50C-407E-A947-70E740481C1C}">
                    <a14:useLocalDpi xmlns:a14="http://schemas.microsoft.com/office/drawing/2010/main" val="0"/>
                  </a:ext>
                </a:extLst>
              </a:blip>
              <a:srcRect/>
              <a:stretch>
                <a:fillRect/>
              </a:stretch>
            </p:blipFill>
            <p:spPr bwMode="auto">
              <a:xfrm>
                <a:off x="2665378" y="5139447"/>
                <a:ext cx="609600" cy="609600"/>
              </a:xfrm>
              <a:prstGeom prst="rect">
                <a:avLst/>
              </a:prstGeom>
              <a:noFill/>
              <a:ln>
                <a:noFill/>
              </a:ln>
              <a:extLst>
                <a:ext uri="{909E8E84-426E-40dd-AFC4-6F175D3DCCD1}">
                  <a14:hiddenFill xmlns="" xmlns:a14="http://schemas.microsoft.com/office/drawing/2010/main">
                    <a:solidFill>
                      <a:srgbClr val="FFFFFF"/>
                    </a:solidFill>
                  </a14:hiddenFill>
                </a:ext>
              </a:extLst>
            </p:spPr>
          </p:pic>
        </p:grpSp>
        <p:pic>
          <p:nvPicPr>
            <p:cNvPr id="88" name="Picture 8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146995" y="5281141"/>
              <a:ext cx="1562086" cy="1066350"/>
            </a:xfrm>
            <a:prstGeom prst="rect">
              <a:avLst/>
            </a:prstGeom>
          </p:spPr>
        </p:pic>
      </p:grpSp>
      <p:pic>
        <p:nvPicPr>
          <p:cNvPr id="67" name="Picture 3" descr="C:\Program Files (x86)\Microsoft Office\MEDIA\CAGCAT10\j0185604.wmf"/>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28600" y="2883344"/>
            <a:ext cx="641578" cy="642213"/>
          </a:xfrm>
          <a:prstGeom prst="rect">
            <a:avLst/>
          </a:prstGeom>
          <a:noFill/>
          <a:extLst>
            <a:ext uri="{909E8E84-426E-40dd-AFC4-6F175D3DCCD1}">
              <a14:hiddenFill xmlns="" xmlns:a14="http://schemas.microsoft.com/office/drawing/2010/main">
                <a:solidFill>
                  <a:srgbClr val="FFFFFF"/>
                </a:solidFill>
              </a14:hiddenFill>
            </a:ext>
          </a:extLst>
        </p:spPr>
      </p:pic>
      <p:grpSp>
        <p:nvGrpSpPr>
          <p:cNvPr id="3" name="Group 2"/>
          <p:cNvGrpSpPr/>
          <p:nvPr/>
        </p:nvGrpSpPr>
        <p:grpSpPr>
          <a:xfrm>
            <a:off x="-11443" y="3652340"/>
            <a:ext cx="1121664" cy="906877"/>
            <a:chOff x="99034" y="3652341"/>
            <a:chExt cx="1121664" cy="906877"/>
          </a:xfrm>
        </p:grpSpPr>
        <p:pic>
          <p:nvPicPr>
            <p:cNvPr id="54" name="Picture 53"/>
            <p:cNvPicPr>
              <a:picLocks noChangeAspect="1"/>
            </p:cNvPicPr>
            <p:nvPr/>
          </p:nvPicPr>
          <p:blipFill rotWithShape="1">
            <a:blip r:embed="rId7" cstate="print">
              <a:extLst>
                <a:ext uri="{28A0092B-C50C-407E-A947-70E740481C1C}">
                  <a14:useLocalDpi xmlns:a14="http://schemas.microsoft.com/office/drawing/2010/main" val="0"/>
                </a:ext>
              </a:extLst>
            </a:blip>
            <a:srcRect l="23512" r="25301"/>
            <a:stretch/>
          </p:blipFill>
          <p:spPr>
            <a:xfrm>
              <a:off x="99034" y="3652341"/>
              <a:ext cx="420624" cy="906877"/>
            </a:xfrm>
            <a:prstGeom prst="rect">
              <a:avLst/>
            </a:prstGeom>
          </p:spPr>
        </p:pic>
        <p:pic>
          <p:nvPicPr>
            <p:cNvPr id="59" name="Picture 58"/>
            <p:cNvPicPr>
              <a:picLocks noChangeAspect="1"/>
            </p:cNvPicPr>
            <p:nvPr/>
          </p:nvPicPr>
          <p:blipFill rotWithShape="1">
            <a:blip r:embed="rId7" cstate="print">
              <a:extLst>
                <a:ext uri="{28A0092B-C50C-407E-A947-70E740481C1C}">
                  <a14:useLocalDpi xmlns:a14="http://schemas.microsoft.com/office/drawing/2010/main" val="0"/>
                </a:ext>
              </a:extLst>
            </a:blip>
            <a:srcRect l="23512" r="25301"/>
            <a:stretch/>
          </p:blipFill>
          <p:spPr>
            <a:xfrm>
              <a:off x="449554" y="3652341"/>
              <a:ext cx="420624" cy="906877"/>
            </a:xfrm>
            <a:prstGeom prst="rect">
              <a:avLst/>
            </a:prstGeom>
          </p:spPr>
        </p:pic>
        <p:pic>
          <p:nvPicPr>
            <p:cNvPr id="61" name="Picture 60"/>
            <p:cNvPicPr>
              <a:picLocks noChangeAspect="1"/>
            </p:cNvPicPr>
            <p:nvPr/>
          </p:nvPicPr>
          <p:blipFill rotWithShape="1">
            <a:blip r:embed="rId7" cstate="print">
              <a:extLst>
                <a:ext uri="{28A0092B-C50C-407E-A947-70E740481C1C}">
                  <a14:useLocalDpi xmlns:a14="http://schemas.microsoft.com/office/drawing/2010/main" val="0"/>
                </a:ext>
              </a:extLst>
            </a:blip>
            <a:srcRect l="23512" r="25301"/>
            <a:stretch/>
          </p:blipFill>
          <p:spPr>
            <a:xfrm>
              <a:off x="800074" y="3652341"/>
              <a:ext cx="420624" cy="906877"/>
            </a:xfrm>
            <a:prstGeom prst="rect">
              <a:avLst/>
            </a:prstGeom>
          </p:spPr>
        </p:pic>
      </p:grpSp>
    </p:spTree>
    <p:extLst>
      <p:ext uri="{BB962C8B-B14F-4D97-AF65-F5344CB8AC3E}">
        <p14:creationId xmlns:p14="http://schemas.microsoft.com/office/powerpoint/2010/main" val="473887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3"/>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6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686800" cy="1143000"/>
          </a:xfrm>
        </p:spPr>
        <p:txBody>
          <a:bodyPr>
            <a:normAutofit fontScale="90000"/>
          </a:bodyPr>
          <a:lstStyle/>
          <a:p>
            <a:r>
              <a:rPr lang="en-US" dirty="0" smtClean="0"/>
              <a:t>We look at the values for other features in the NNs to predict for the test point.</a:t>
            </a:r>
            <a:endParaRPr lang="en-US" dirty="0"/>
          </a:p>
        </p:txBody>
      </p:sp>
      <p:sp>
        <p:nvSpPr>
          <p:cNvPr id="6" name="Content Placeholder 5"/>
          <p:cNvSpPr>
            <a:spLocks noGrp="1"/>
          </p:cNvSpPr>
          <p:nvPr>
            <p:ph idx="1"/>
          </p:nvPr>
        </p:nvSpPr>
        <p:spPr/>
        <p:txBody>
          <a:bodyPr>
            <a:normAutofit/>
          </a:bodyPr>
          <a:lstStyle/>
          <a:p>
            <a:r>
              <a:rPr lang="en-US" b="1" dirty="0" smtClean="0"/>
              <a:t>Unknown: </a:t>
            </a:r>
            <a:r>
              <a:rPr lang="en-US" dirty="0" smtClean="0"/>
              <a:t>number of household members, water heater size, </a:t>
            </a:r>
            <a:r>
              <a:rPr lang="en-US" b="1" dirty="0" smtClean="0">
                <a:solidFill>
                  <a:srgbClr val="F802C1"/>
                </a:solidFill>
              </a:rPr>
              <a:t>age of heating system</a:t>
            </a:r>
            <a:endParaRPr lang="en-US" b="1" dirty="0">
              <a:solidFill>
                <a:srgbClr val="F802C1"/>
              </a:solidFill>
            </a:endParaRPr>
          </a:p>
        </p:txBody>
      </p:sp>
      <p:grpSp>
        <p:nvGrpSpPr>
          <p:cNvPr id="8" name="Group 7"/>
          <p:cNvGrpSpPr/>
          <p:nvPr/>
        </p:nvGrpSpPr>
        <p:grpSpPr>
          <a:xfrm>
            <a:off x="2498909" y="2883344"/>
            <a:ext cx="1562086" cy="3464147"/>
            <a:chOff x="2486465" y="2883344"/>
            <a:chExt cx="1562086" cy="3464147"/>
          </a:xfrm>
        </p:grpSpPr>
        <p:pic>
          <p:nvPicPr>
            <p:cNvPr id="20" name="Picture 3" descr="C:\Program Files (x86)\Microsoft Office\MEDIA\CAGCAT10\j0185604.wmf"/>
            <p:cNvPicPr>
              <a:picLocks noChangeAspect="1" noChangeArrowheads="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963077" y="2883344"/>
              <a:ext cx="641578" cy="642213"/>
            </a:xfrm>
            <a:prstGeom prst="rect">
              <a:avLst/>
            </a:prstGeom>
            <a:noFill/>
            <a:extLst>
              <a:ext uri="{909E8E84-426E-40dd-AFC4-6F175D3DCCD1}">
                <a14:hiddenFill xmlns="" xmlns:a14="http://schemas.microsoft.com/office/drawing/2010/main">
                  <a:solidFill>
                    <a:srgbClr val="FFFFFF"/>
                  </a:solidFill>
                </a14:hiddenFill>
              </a:ext>
            </a:extLst>
          </p:spPr>
        </p:pic>
        <p:grpSp>
          <p:nvGrpSpPr>
            <p:cNvPr id="37" name="Group 36"/>
            <p:cNvGrpSpPr/>
            <p:nvPr/>
          </p:nvGrpSpPr>
          <p:grpSpPr>
            <a:xfrm>
              <a:off x="2879598" y="3652342"/>
              <a:ext cx="808534" cy="906877"/>
              <a:chOff x="2337717" y="3738664"/>
              <a:chExt cx="878841" cy="985736"/>
            </a:xfrm>
          </p:grpSpPr>
          <p:pic>
            <p:nvPicPr>
              <p:cNvPr id="35" name="Picture 34"/>
              <p:cNvPicPr>
                <a:picLocks noChangeAspect="1"/>
              </p:cNvPicPr>
              <p:nvPr/>
            </p:nvPicPr>
            <p:blipFill rotWithShape="1">
              <a:blip r:embed="rId4" cstate="print">
                <a:extLst>
                  <a:ext uri="{28A0092B-C50C-407E-A947-70E740481C1C}">
                    <a14:useLocalDpi xmlns:a14="http://schemas.microsoft.com/office/drawing/2010/main" val="0"/>
                  </a:ext>
                </a:extLst>
              </a:blip>
              <a:srcRect l="23512" r="25301"/>
              <a:stretch/>
            </p:blipFill>
            <p:spPr>
              <a:xfrm>
                <a:off x="2337717" y="3738664"/>
                <a:ext cx="457200" cy="985736"/>
              </a:xfrm>
              <a:prstGeom prst="rect">
                <a:avLst/>
              </a:prstGeom>
            </p:spPr>
          </p:pic>
          <p:pic>
            <p:nvPicPr>
              <p:cNvPr id="36" name="Picture 35"/>
              <p:cNvPicPr>
                <a:picLocks noChangeAspect="1"/>
              </p:cNvPicPr>
              <p:nvPr/>
            </p:nvPicPr>
            <p:blipFill rotWithShape="1">
              <a:blip r:embed="rId4" cstate="print">
                <a:extLst>
                  <a:ext uri="{28A0092B-C50C-407E-A947-70E740481C1C}">
                    <a14:useLocalDpi xmlns:a14="http://schemas.microsoft.com/office/drawing/2010/main" val="0"/>
                  </a:ext>
                </a:extLst>
              </a:blip>
              <a:srcRect l="23512" r="25301"/>
              <a:stretch/>
            </p:blipFill>
            <p:spPr>
              <a:xfrm>
                <a:off x="2759358" y="3738664"/>
                <a:ext cx="457200" cy="985736"/>
              </a:xfrm>
              <a:prstGeom prst="rect">
                <a:avLst/>
              </a:prstGeom>
            </p:spPr>
          </p:pic>
        </p:grpSp>
        <p:grpSp>
          <p:nvGrpSpPr>
            <p:cNvPr id="60" name="Group 59"/>
            <p:cNvGrpSpPr/>
            <p:nvPr/>
          </p:nvGrpSpPr>
          <p:grpSpPr>
            <a:xfrm>
              <a:off x="2828190" y="4580101"/>
              <a:ext cx="911352" cy="560832"/>
              <a:chOff x="2284378" y="5139447"/>
              <a:chExt cx="990600" cy="609600"/>
            </a:xfrm>
          </p:grpSpPr>
          <p:pic>
            <p:nvPicPr>
              <p:cNvPr id="70" name="Picture 3" descr="C:\Users\kearly\AppData\Local\Microsoft\Windows\Temporary Internet Files\Content.IE5\NDWITMNQ\buster_s_adventures_4___scary_encounter_by_busterthefox-d85numc[1].jpg"/>
              <p:cNvPicPr>
                <a:picLocks noChangeAspect="1" noChangeArrowheads="1"/>
              </p:cNvPicPr>
              <p:nvPr/>
            </p:nvPicPr>
            <p:blipFill>
              <a:blip r:embed="rId5" cstate="print">
                <a:extLst>
                  <a:ext uri="{BEBA8EAE-BF5A-486C-A8C5-ECC9F3942E4B}">
                    <a14:imgProps xmlns:a14="http://schemas.microsoft.com/office/drawing/2010/main">
                      <a14:imgLayer r:embed="rId6">
                        <a14:imgEffect>
                          <a14:backgroundRemoval t="0" b="100000" l="10000" r="90000"/>
                        </a14:imgEffect>
                      </a14:imgLayer>
                    </a14:imgProps>
                  </a:ext>
                  <a:ext uri="{28A0092B-C50C-407E-A947-70E740481C1C}">
                    <a14:useLocalDpi xmlns:a14="http://schemas.microsoft.com/office/drawing/2010/main" val="0"/>
                  </a:ext>
                </a:extLst>
              </a:blip>
              <a:srcRect/>
              <a:stretch>
                <a:fillRect/>
              </a:stretch>
            </p:blipFill>
            <p:spPr bwMode="auto">
              <a:xfrm>
                <a:off x="2284378" y="5139447"/>
                <a:ext cx="609600" cy="609600"/>
              </a:xfrm>
              <a:prstGeom prst="rect">
                <a:avLst/>
              </a:prstGeom>
              <a:noFill/>
              <a:ln>
                <a:noFill/>
              </a:ln>
              <a:extLst>
                <a:ext uri="{909E8E84-426E-40dd-AFC4-6F175D3DCCD1}">
                  <a14:hiddenFill xmlns="" xmlns:a14="http://schemas.microsoft.com/office/drawing/2010/main">
                    <a:solidFill>
                      <a:srgbClr val="FFFFFF"/>
                    </a:solidFill>
                  </a14:hiddenFill>
                </a:ext>
              </a:extLst>
            </p:spPr>
          </p:pic>
          <p:pic>
            <p:nvPicPr>
              <p:cNvPr id="71" name="Picture 3" descr="C:\Users\kearly\AppData\Local\Microsoft\Windows\Temporary Internet Files\Content.IE5\NDWITMNQ\buster_s_adventures_4___scary_encounter_by_busterthefox-d85numc[1].jpg"/>
              <p:cNvPicPr>
                <a:picLocks noChangeAspect="1" noChangeArrowheads="1"/>
              </p:cNvPicPr>
              <p:nvPr/>
            </p:nvPicPr>
            <p:blipFill>
              <a:blip r:embed="rId5" cstate="print">
                <a:extLst>
                  <a:ext uri="{BEBA8EAE-BF5A-486C-A8C5-ECC9F3942E4B}">
                    <a14:imgProps xmlns:a14="http://schemas.microsoft.com/office/drawing/2010/main">
                      <a14:imgLayer r:embed="rId6">
                        <a14:imgEffect>
                          <a14:backgroundRemoval t="0" b="100000" l="10000" r="90000"/>
                        </a14:imgEffect>
                      </a14:imgLayer>
                    </a14:imgProps>
                  </a:ext>
                  <a:ext uri="{28A0092B-C50C-407E-A947-70E740481C1C}">
                    <a14:useLocalDpi xmlns:a14="http://schemas.microsoft.com/office/drawing/2010/main" val="0"/>
                  </a:ext>
                </a:extLst>
              </a:blip>
              <a:srcRect/>
              <a:stretch>
                <a:fillRect/>
              </a:stretch>
            </p:blipFill>
            <p:spPr bwMode="auto">
              <a:xfrm>
                <a:off x="2665378" y="5139447"/>
                <a:ext cx="609600" cy="609600"/>
              </a:xfrm>
              <a:prstGeom prst="rect">
                <a:avLst/>
              </a:prstGeom>
              <a:noFill/>
              <a:ln>
                <a:noFill/>
              </a:ln>
              <a:extLst>
                <a:ext uri="{909E8E84-426E-40dd-AFC4-6F175D3DCCD1}">
                  <a14:hiddenFill xmlns="" xmlns:a14="http://schemas.microsoft.com/office/drawing/2010/main">
                    <a:solidFill>
                      <a:srgbClr val="FFFFFF"/>
                    </a:solidFill>
                  </a14:hiddenFill>
                </a:ext>
              </a:extLst>
            </p:spPr>
          </p:pic>
        </p:grpSp>
        <p:pic>
          <p:nvPicPr>
            <p:cNvPr id="82" name="Picture 8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486465" y="5281141"/>
              <a:ext cx="1562086" cy="1066350"/>
            </a:xfrm>
            <a:prstGeom prst="rect">
              <a:avLst/>
            </a:prstGeom>
          </p:spPr>
        </p:pic>
      </p:grpSp>
      <p:grpSp>
        <p:nvGrpSpPr>
          <p:cNvPr id="9" name="Group 8"/>
          <p:cNvGrpSpPr/>
          <p:nvPr/>
        </p:nvGrpSpPr>
        <p:grpSpPr>
          <a:xfrm>
            <a:off x="1221335" y="2883344"/>
            <a:ext cx="1143882" cy="3507298"/>
            <a:chOff x="1044295" y="2883344"/>
            <a:chExt cx="1143882" cy="3507298"/>
          </a:xfrm>
        </p:grpSpPr>
        <p:pic>
          <p:nvPicPr>
            <p:cNvPr id="1027" name="Picture 3" descr="C:\Program Files (x86)\Microsoft Office\MEDIA\CAGCAT10\j0185604.wmf"/>
            <p:cNvPicPr>
              <a:picLocks noChangeAspect="1" noChangeArrowheads="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295447" y="2883344"/>
              <a:ext cx="641578" cy="642213"/>
            </a:xfrm>
            <a:prstGeom prst="rect">
              <a:avLst/>
            </a:prstGeom>
            <a:noFill/>
            <a:extLst>
              <a:ext uri="{909E8E84-426E-40dd-AFC4-6F175D3DCCD1}">
                <a14:hiddenFill xmlns="" xmlns:a14="http://schemas.microsoft.com/office/drawing/2010/main">
                  <a:solidFill>
                    <a:srgbClr val="FFFFFF"/>
                  </a:solidFill>
                </a14:hiddenFill>
              </a:ext>
            </a:extLst>
          </p:spPr>
        </p:pic>
        <p:pic>
          <p:nvPicPr>
            <p:cNvPr id="26" name="Picture 25"/>
            <p:cNvPicPr>
              <a:picLocks noChangeAspect="1"/>
            </p:cNvPicPr>
            <p:nvPr/>
          </p:nvPicPr>
          <p:blipFill rotWithShape="1">
            <a:blip r:embed="rId4" cstate="print">
              <a:extLst>
                <a:ext uri="{28A0092B-C50C-407E-A947-70E740481C1C}">
                  <a14:useLocalDpi xmlns:a14="http://schemas.microsoft.com/office/drawing/2010/main" val="0"/>
                </a:ext>
              </a:extLst>
            </a:blip>
            <a:srcRect l="23512" r="25301"/>
            <a:stretch/>
          </p:blipFill>
          <p:spPr>
            <a:xfrm>
              <a:off x="1405923" y="3652342"/>
              <a:ext cx="420624" cy="906877"/>
            </a:xfrm>
            <a:prstGeom prst="rect">
              <a:avLst/>
            </a:prstGeom>
          </p:spPr>
        </p:pic>
        <p:pic>
          <p:nvPicPr>
            <p:cNvPr id="3075" name="Picture 3" descr="C:\Users\kearly\AppData\Local\Microsoft\Windows\Temporary Internet Files\Content.IE5\NDWITMNQ\buster_s_adventures_4___scary_encounter_by_busterthefox-d85numc[1].jpg"/>
            <p:cNvPicPr>
              <a:picLocks noChangeAspect="1" noChangeArrowheads="1"/>
            </p:cNvPicPr>
            <p:nvPr/>
          </p:nvPicPr>
          <p:blipFill>
            <a:blip r:embed="rId8" cstate="print">
              <a:extLst>
                <a:ext uri="{BEBA8EAE-BF5A-486C-A8C5-ECC9F3942E4B}">
                  <a14:imgProps xmlns:a14="http://schemas.microsoft.com/office/drawing/2010/main">
                    <a14:imgLayer r:embed="rId9">
                      <a14:imgEffect>
                        <a14:backgroundRemoval t="0" b="100000" l="10000" r="90000"/>
                      </a14:imgEffect>
                    </a14:imgLayer>
                  </a14:imgProps>
                </a:ext>
                <a:ext uri="{28A0092B-C50C-407E-A947-70E740481C1C}">
                  <a14:useLocalDpi xmlns:a14="http://schemas.microsoft.com/office/drawing/2010/main" val="0"/>
                </a:ext>
              </a:extLst>
            </a:blip>
            <a:srcRect/>
            <a:stretch>
              <a:fillRect/>
            </a:stretch>
          </p:blipFill>
          <p:spPr bwMode="auto">
            <a:xfrm>
              <a:off x="1335819" y="4577118"/>
              <a:ext cx="560832" cy="560832"/>
            </a:xfrm>
            <a:prstGeom prst="rect">
              <a:avLst/>
            </a:prstGeom>
            <a:noFill/>
            <a:ln>
              <a:noFill/>
            </a:ln>
            <a:extLst>
              <a:ext uri="{909E8E84-426E-40dd-AFC4-6F175D3DCCD1}">
                <a14:hiddenFill xmlns="" xmlns:a14="http://schemas.microsoft.com/office/drawing/2010/main">
                  <a:solidFill>
                    <a:srgbClr val="FFFFFF"/>
                  </a:solidFill>
                </a14:hiddenFill>
              </a:ext>
            </a:extLst>
          </p:spPr>
        </p:pic>
        <p:pic>
          <p:nvPicPr>
            <p:cNvPr id="83" name="Picture 82"/>
            <p:cNvPicPr>
              <a:picLocks noChangeAspect="1"/>
            </p:cNvPicPr>
            <p:nvPr/>
          </p:nvPicPr>
          <p:blipFill rotWithShape="1">
            <a:blip r:embed="rId10" cstate="print">
              <a:extLst>
                <a:ext uri="{28A0092B-C50C-407E-A947-70E740481C1C}">
                  <a14:useLocalDpi xmlns:a14="http://schemas.microsoft.com/office/drawing/2010/main" val="0"/>
                </a:ext>
              </a:extLst>
            </a:blip>
            <a:srcRect t="29152" b="8005"/>
            <a:stretch/>
          </p:blipFill>
          <p:spPr>
            <a:xfrm>
              <a:off x="1044295" y="5382042"/>
              <a:ext cx="1143882" cy="1008600"/>
            </a:xfrm>
            <a:prstGeom prst="rect">
              <a:avLst/>
            </a:prstGeom>
          </p:spPr>
        </p:pic>
      </p:grpSp>
      <p:grpSp>
        <p:nvGrpSpPr>
          <p:cNvPr id="4" name="Group 3"/>
          <p:cNvGrpSpPr/>
          <p:nvPr/>
        </p:nvGrpSpPr>
        <p:grpSpPr>
          <a:xfrm>
            <a:off x="7505714" y="2883344"/>
            <a:ext cx="1562086" cy="3464147"/>
            <a:chOff x="7505714" y="2883344"/>
            <a:chExt cx="1562086" cy="3464147"/>
          </a:xfrm>
        </p:grpSpPr>
        <p:pic>
          <p:nvPicPr>
            <p:cNvPr id="22" name="Picture 3" descr="C:\Program Files (x86)\Microsoft Office\MEDIA\CAGCAT10\j0185604.wmf"/>
            <p:cNvPicPr>
              <a:picLocks noChangeAspect="1" noChangeArrowheads="1"/>
            </p:cNvPicPr>
            <p:nvPr/>
          </p:nvPicPr>
          <p:blipFill>
            <a:blip r:embed="rId3" cstate="print">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965968" y="2883344"/>
              <a:ext cx="641578" cy="642213"/>
            </a:xfrm>
            <a:prstGeom prst="rect">
              <a:avLst/>
            </a:prstGeom>
            <a:noFill/>
            <a:extLst>
              <a:ext uri="{909E8E84-426E-40dd-AFC4-6F175D3DCCD1}">
                <a14:hiddenFill xmlns="" xmlns:a14="http://schemas.microsoft.com/office/drawing/2010/main">
                  <a:solidFill>
                    <a:srgbClr val="FFFFFF"/>
                  </a:solidFill>
                </a14:hiddenFill>
              </a:ext>
            </a:extLst>
          </p:spPr>
        </p:pic>
        <p:grpSp>
          <p:nvGrpSpPr>
            <p:cNvPr id="53" name="Group 52"/>
            <p:cNvGrpSpPr/>
            <p:nvPr/>
          </p:nvGrpSpPr>
          <p:grpSpPr>
            <a:xfrm>
              <a:off x="7550665" y="3652342"/>
              <a:ext cx="1472184" cy="906877"/>
              <a:chOff x="7397183" y="3738664"/>
              <a:chExt cx="1600200" cy="985736"/>
            </a:xfrm>
          </p:grpSpPr>
          <p:pic>
            <p:nvPicPr>
              <p:cNvPr id="44" name="Picture 43"/>
              <p:cNvPicPr>
                <a:picLocks noChangeAspect="1"/>
              </p:cNvPicPr>
              <p:nvPr/>
            </p:nvPicPr>
            <p:blipFill rotWithShape="1">
              <a:blip r:embed="rId4" cstate="print">
                <a:extLst>
                  <a:ext uri="{28A0092B-C50C-407E-A947-70E740481C1C}">
                    <a14:useLocalDpi xmlns:a14="http://schemas.microsoft.com/office/drawing/2010/main" val="0"/>
                  </a:ext>
                </a:extLst>
              </a:blip>
              <a:srcRect l="23512" r="25301"/>
              <a:stretch/>
            </p:blipFill>
            <p:spPr>
              <a:xfrm>
                <a:off x="7397183" y="3738664"/>
                <a:ext cx="457200" cy="985736"/>
              </a:xfrm>
              <a:prstGeom prst="rect">
                <a:avLst/>
              </a:prstGeom>
            </p:spPr>
          </p:pic>
          <p:pic>
            <p:nvPicPr>
              <p:cNvPr id="45" name="Picture 44"/>
              <p:cNvPicPr>
                <a:picLocks noChangeAspect="1"/>
              </p:cNvPicPr>
              <p:nvPr/>
            </p:nvPicPr>
            <p:blipFill rotWithShape="1">
              <a:blip r:embed="rId4" cstate="print">
                <a:extLst>
                  <a:ext uri="{28A0092B-C50C-407E-A947-70E740481C1C}">
                    <a14:useLocalDpi xmlns:a14="http://schemas.microsoft.com/office/drawing/2010/main" val="0"/>
                  </a:ext>
                </a:extLst>
              </a:blip>
              <a:srcRect l="23512" r="25301"/>
              <a:stretch/>
            </p:blipFill>
            <p:spPr>
              <a:xfrm>
                <a:off x="7778183" y="3738664"/>
                <a:ext cx="457200" cy="985736"/>
              </a:xfrm>
              <a:prstGeom prst="rect">
                <a:avLst/>
              </a:prstGeom>
            </p:spPr>
          </p:pic>
          <p:pic>
            <p:nvPicPr>
              <p:cNvPr id="46" name="Picture 45"/>
              <p:cNvPicPr>
                <a:picLocks noChangeAspect="1"/>
              </p:cNvPicPr>
              <p:nvPr/>
            </p:nvPicPr>
            <p:blipFill rotWithShape="1">
              <a:blip r:embed="rId4" cstate="print">
                <a:extLst>
                  <a:ext uri="{28A0092B-C50C-407E-A947-70E740481C1C}">
                    <a14:useLocalDpi xmlns:a14="http://schemas.microsoft.com/office/drawing/2010/main" val="0"/>
                  </a:ext>
                </a:extLst>
              </a:blip>
              <a:srcRect l="23512" r="25301"/>
              <a:stretch/>
            </p:blipFill>
            <p:spPr>
              <a:xfrm>
                <a:off x="8159183" y="3738664"/>
                <a:ext cx="457200" cy="985736"/>
              </a:xfrm>
              <a:prstGeom prst="rect">
                <a:avLst/>
              </a:prstGeom>
            </p:spPr>
          </p:pic>
          <p:pic>
            <p:nvPicPr>
              <p:cNvPr id="47" name="Picture 46"/>
              <p:cNvPicPr>
                <a:picLocks noChangeAspect="1"/>
              </p:cNvPicPr>
              <p:nvPr/>
            </p:nvPicPr>
            <p:blipFill rotWithShape="1">
              <a:blip r:embed="rId4" cstate="print">
                <a:extLst>
                  <a:ext uri="{28A0092B-C50C-407E-A947-70E740481C1C}">
                    <a14:useLocalDpi xmlns:a14="http://schemas.microsoft.com/office/drawing/2010/main" val="0"/>
                  </a:ext>
                </a:extLst>
              </a:blip>
              <a:srcRect l="23512" r="25301"/>
              <a:stretch/>
            </p:blipFill>
            <p:spPr>
              <a:xfrm>
                <a:off x="8540183" y="3738664"/>
                <a:ext cx="457200" cy="985736"/>
              </a:xfrm>
              <a:prstGeom prst="rect">
                <a:avLst/>
              </a:prstGeom>
            </p:spPr>
          </p:pic>
        </p:grpSp>
        <p:grpSp>
          <p:nvGrpSpPr>
            <p:cNvPr id="78" name="Group 77"/>
            <p:cNvGrpSpPr/>
            <p:nvPr/>
          </p:nvGrpSpPr>
          <p:grpSpPr>
            <a:xfrm>
              <a:off x="7831081" y="4577118"/>
              <a:ext cx="911352" cy="560832"/>
              <a:chOff x="2284378" y="5139447"/>
              <a:chExt cx="990600" cy="609600"/>
            </a:xfrm>
          </p:grpSpPr>
          <p:pic>
            <p:nvPicPr>
              <p:cNvPr id="79" name="Picture 3" descr="C:\Users\kearly\AppData\Local\Microsoft\Windows\Temporary Internet Files\Content.IE5\NDWITMNQ\buster_s_adventures_4___scary_encounter_by_busterthefox-d85numc[1].jpg"/>
              <p:cNvPicPr>
                <a:picLocks noChangeAspect="1" noChangeArrowheads="1"/>
              </p:cNvPicPr>
              <p:nvPr/>
            </p:nvPicPr>
            <p:blipFill>
              <a:blip r:embed="rId5" cstate="print">
                <a:extLst>
                  <a:ext uri="{BEBA8EAE-BF5A-486C-A8C5-ECC9F3942E4B}">
                    <a14:imgProps xmlns:a14="http://schemas.microsoft.com/office/drawing/2010/main">
                      <a14:imgLayer r:embed="rId6">
                        <a14:imgEffect>
                          <a14:backgroundRemoval t="0" b="100000" l="10000" r="90000"/>
                        </a14:imgEffect>
                      </a14:imgLayer>
                    </a14:imgProps>
                  </a:ext>
                  <a:ext uri="{28A0092B-C50C-407E-A947-70E740481C1C}">
                    <a14:useLocalDpi xmlns:a14="http://schemas.microsoft.com/office/drawing/2010/main" val="0"/>
                  </a:ext>
                </a:extLst>
              </a:blip>
              <a:srcRect/>
              <a:stretch>
                <a:fillRect/>
              </a:stretch>
            </p:blipFill>
            <p:spPr bwMode="auto">
              <a:xfrm>
                <a:off x="2284378" y="5139447"/>
                <a:ext cx="609600" cy="609600"/>
              </a:xfrm>
              <a:prstGeom prst="rect">
                <a:avLst/>
              </a:prstGeom>
              <a:noFill/>
              <a:ln>
                <a:noFill/>
              </a:ln>
              <a:extLst>
                <a:ext uri="{909E8E84-426E-40dd-AFC4-6F175D3DCCD1}">
                  <a14:hiddenFill xmlns="" xmlns:a14="http://schemas.microsoft.com/office/drawing/2010/main">
                    <a:solidFill>
                      <a:srgbClr val="FFFFFF"/>
                    </a:solidFill>
                  </a14:hiddenFill>
                </a:ext>
              </a:extLst>
            </p:spPr>
          </p:pic>
          <p:pic>
            <p:nvPicPr>
              <p:cNvPr id="80" name="Picture 3" descr="C:\Users\kearly\AppData\Local\Microsoft\Windows\Temporary Internet Files\Content.IE5\NDWITMNQ\buster_s_adventures_4___scary_encounter_by_busterthefox-d85numc[1].jpg"/>
              <p:cNvPicPr>
                <a:picLocks noChangeAspect="1" noChangeArrowheads="1"/>
              </p:cNvPicPr>
              <p:nvPr/>
            </p:nvPicPr>
            <p:blipFill>
              <a:blip r:embed="rId5" cstate="print">
                <a:extLst>
                  <a:ext uri="{BEBA8EAE-BF5A-486C-A8C5-ECC9F3942E4B}">
                    <a14:imgProps xmlns:a14="http://schemas.microsoft.com/office/drawing/2010/main">
                      <a14:imgLayer r:embed="rId6">
                        <a14:imgEffect>
                          <a14:backgroundRemoval t="0" b="100000" l="10000" r="90000"/>
                        </a14:imgEffect>
                      </a14:imgLayer>
                    </a14:imgProps>
                  </a:ext>
                  <a:ext uri="{28A0092B-C50C-407E-A947-70E740481C1C}">
                    <a14:useLocalDpi xmlns:a14="http://schemas.microsoft.com/office/drawing/2010/main" val="0"/>
                  </a:ext>
                </a:extLst>
              </a:blip>
              <a:srcRect/>
              <a:stretch>
                <a:fillRect/>
              </a:stretch>
            </p:blipFill>
            <p:spPr bwMode="auto">
              <a:xfrm>
                <a:off x="2665378" y="5139447"/>
                <a:ext cx="609600" cy="609600"/>
              </a:xfrm>
              <a:prstGeom prst="rect">
                <a:avLst/>
              </a:prstGeom>
              <a:noFill/>
              <a:ln>
                <a:noFill/>
              </a:ln>
              <a:extLst>
                <a:ext uri="{909E8E84-426E-40dd-AFC4-6F175D3DCCD1}">
                  <a14:hiddenFill xmlns="" xmlns:a14="http://schemas.microsoft.com/office/drawing/2010/main">
                    <a:solidFill>
                      <a:srgbClr val="FFFFFF"/>
                    </a:solidFill>
                  </a14:hiddenFill>
                </a:ext>
              </a:extLst>
            </p:spPr>
          </p:pic>
        </p:grpSp>
        <p:pic>
          <p:nvPicPr>
            <p:cNvPr id="87" name="Picture 86"/>
            <p:cNvPicPr>
              <a:picLocks noChangeAspect="1"/>
            </p:cNvPicPr>
            <p:nvPr/>
          </p:nvPicPr>
          <p:blipFill>
            <a:blip r:embed="rId11" cstate="print">
              <a:extLst>
                <a:ext uri="{BEBA8EAE-BF5A-486C-A8C5-ECC9F3942E4B}">
                  <a14:imgProps xmlns:a14="http://schemas.microsoft.com/office/drawing/2010/main">
                    <a14:imgLayer r:embed="rId12">
                      <a14:imgEffect>
                        <a14:backgroundRemoval t="0" b="95400" l="9587" r="89587">
                          <a14:foregroundMark x1="42810" y1="4843" x2="42810" y2="4843"/>
                          <a14:foregroundMark x1="44959" y1="9685" x2="41653" y2="5569"/>
                          <a14:foregroundMark x1="61653" y1="14770" x2="61653" y2="14770"/>
                          <a14:foregroundMark x1="49091" y1="9685" x2="49091" y2="9685"/>
                          <a14:foregroundMark x1="46777" y1="15738" x2="46777" y2="15738"/>
                          <a14:foregroundMark x1="49587" y1="16465" x2="49587" y2="16465"/>
                        </a14:backgroundRemoval>
                      </a14:imgEffect>
                    </a14:imgLayer>
                  </a14:imgProps>
                </a:ext>
                <a:ext uri="{28A0092B-C50C-407E-A947-70E740481C1C}">
                  <a14:useLocalDpi xmlns:a14="http://schemas.microsoft.com/office/drawing/2010/main" val="0"/>
                </a:ext>
              </a:extLst>
            </a:blip>
            <a:stretch>
              <a:fillRect/>
            </a:stretch>
          </p:blipFill>
          <p:spPr>
            <a:xfrm>
              <a:off x="7505714" y="5281141"/>
              <a:ext cx="1562086" cy="1066350"/>
            </a:xfrm>
            <a:prstGeom prst="rect">
              <a:avLst/>
            </a:prstGeom>
          </p:spPr>
        </p:pic>
      </p:grpSp>
      <p:grpSp>
        <p:nvGrpSpPr>
          <p:cNvPr id="5" name="Group 4"/>
          <p:cNvGrpSpPr/>
          <p:nvPr/>
        </p:nvGrpSpPr>
        <p:grpSpPr>
          <a:xfrm>
            <a:off x="5744099" y="2883344"/>
            <a:ext cx="1701107" cy="3608200"/>
            <a:chOff x="5768573" y="2883344"/>
            <a:chExt cx="1701107" cy="3608200"/>
          </a:xfrm>
        </p:grpSpPr>
        <p:pic>
          <p:nvPicPr>
            <p:cNvPr id="23" name="Picture 3" descr="C:\Program Files (x86)\Microsoft Office\MEDIA\CAGCAT10\j0185604.wmf"/>
            <p:cNvPicPr>
              <a:picLocks noChangeAspect="1" noChangeArrowheads="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298339" y="2883344"/>
              <a:ext cx="641578" cy="642213"/>
            </a:xfrm>
            <a:prstGeom prst="rect">
              <a:avLst/>
            </a:prstGeom>
            <a:noFill/>
            <a:extLst>
              <a:ext uri="{909E8E84-426E-40dd-AFC4-6F175D3DCCD1}">
                <a14:hiddenFill xmlns="" xmlns:a14="http://schemas.microsoft.com/office/drawing/2010/main">
                  <a:solidFill>
                    <a:srgbClr val="FFFFFF"/>
                  </a:solidFill>
                </a14:hiddenFill>
              </a:ext>
            </a:extLst>
          </p:spPr>
        </p:pic>
        <p:grpSp>
          <p:nvGrpSpPr>
            <p:cNvPr id="55" name="Group 54"/>
            <p:cNvGrpSpPr/>
            <p:nvPr/>
          </p:nvGrpSpPr>
          <p:grpSpPr>
            <a:xfrm>
              <a:off x="6058295" y="3652342"/>
              <a:ext cx="1121664" cy="906877"/>
              <a:chOff x="3962400" y="3738664"/>
              <a:chExt cx="1219200" cy="985736"/>
            </a:xfrm>
          </p:grpSpPr>
          <p:pic>
            <p:nvPicPr>
              <p:cNvPr id="56" name="Picture 55"/>
              <p:cNvPicPr>
                <a:picLocks noChangeAspect="1"/>
              </p:cNvPicPr>
              <p:nvPr/>
            </p:nvPicPr>
            <p:blipFill rotWithShape="1">
              <a:blip r:embed="rId4" cstate="print">
                <a:extLst>
                  <a:ext uri="{28A0092B-C50C-407E-A947-70E740481C1C}">
                    <a14:useLocalDpi xmlns:a14="http://schemas.microsoft.com/office/drawing/2010/main" val="0"/>
                  </a:ext>
                </a:extLst>
              </a:blip>
              <a:srcRect l="23512" r="25301"/>
              <a:stretch/>
            </p:blipFill>
            <p:spPr>
              <a:xfrm>
                <a:off x="3962400" y="3738664"/>
                <a:ext cx="457200" cy="985736"/>
              </a:xfrm>
              <a:prstGeom prst="rect">
                <a:avLst/>
              </a:prstGeom>
            </p:spPr>
          </p:pic>
          <p:pic>
            <p:nvPicPr>
              <p:cNvPr id="57" name="Picture 56"/>
              <p:cNvPicPr>
                <a:picLocks noChangeAspect="1"/>
              </p:cNvPicPr>
              <p:nvPr/>
            </p:nvPicPr>
            <p:blipFill rotWithShape="1">
              <a:blip r:embed="rId4" cstate="print">
                <a:extLst>
                  <a:ext uri="{28A0092B-C50C-407E-A947-70E740481C1C}">
                    <a14:useLocalDpi xmlns:a14="http://schemas.microsoft.com/office/drawing/2010/main" val="0"/>
                  </a:ext>
                </a:extLst>
              </a:blip>
              <a:srcRect l="23512" r="25301"/>
              <a:stretch/>
            </p:blipFill>
            <p:spPr>
              <a:xfrm>
                <a:off x="4343400" y="3738664"/>
                <a:ext cx="457200" cy="985736"/>
              </a:xfrm>
              <a:prstGeom prst="rect">
                <a:avLst/>
              </a:prstGeom>
            </p:spPr>
          </p:pic>
          <p:pic>
            <p:nvPicPr>
              <p:cNvPr id="58" name="Picture 57"/>
              <p:cNvPicPr>
                <a:picLocks noChangeAspect="1"/>
              </p:cNvPicPr>
              <p:nvPr/>
            </p:nvPicPr>
            <p:blipFill rotWithShape="1">
              <a:blip r:embed="rId4" cstate="print">
                <a:extLst>
                  <a:ext uri="{28A0092B-C50C-407E-A947-70E740481C1C}">
                    <a14:useLocalDpi xmlns:a14="http://schemas.microsoft.com/office/drawing/2010/main" val="0"/>
                  </a:ext>
                </a:extLst>
              </a:blip>
              <a:srcRect l="23512" r="25301"/>
              <a:stretch/>
            </p:blipFill>
            <p:spPr>
              <a:xfrm>
                <a:off x="4724400" y="3738664"/>
                <a:ext cx="457200" cy="985736"/>
              </a:xfrm>
              <a:prstGeom prst="rect">
                <a:avLst/>
              </a:prstGeom>
            </p:spPr>
          </p:pic>
        </p:grpSp>
        <p:grpSp>
          <p:nvGrpSpPr>
            <p:cNvPr id="81" name="Group 80"/>
            <p:cNvGrpSpPr/>
            <p:nvPr/>
          </p:nvGrpSpPr>
          <p:grpSpPr>
            <a:xfrm>
              <a:off x="5988191" y="4580101"/>
              <a:ext cx="1261872" cy="560832"/>
              <a:chOff x="5698842" y="4803843"/>
              <a:chExt cx="1371600" cy="609600"/>
            </a:xfrm>
          </p:grpSpPr>
          <p:pic>
            <p:nvPicPr>
              <p:cNvPr id="64" name="Picture 3" descr="C:\Users\kearly\AppData\Local\Microsoft\Windows\Temporary Internet Files\Content.IE5\NDWITMNQ\buster_s_adventures_4___scary_encounter_by_busterthefox-d85numc[1].jpg"/>
              <p:cNvPicPr>
                <a:picLocks noChangeAspect="1" noChangeArrowheads="1"/>
              </p:cNvPicPr>
              <p:nvPr/>
            </p:nvPicPr>
            <p:blipFill>
              <a:blip r:embed="rId5" cstate="print">
                <a:extLst>
                  <a:ext uri="{BEBA8EAE-BF5A-486C-A8C5-ECC9F3942E4B}">
                    <a14:imgProps xmlns:a14="http://schemas.microsoft.com/office/drawing/2010/main">
                      <a14:imgLayer r:embed="rId6">
                        <a14:imgEffect>
                          <a14:backgroundRemoval t="0" b="100000" l="10000" r="90000"/>
                        </a14:imgEffect>
                      </a14:imgLayer>
                    </a14:imgProps>
                  </a:ext>
                  <a:ext uri="{28A0092B-C50C-407E-A947-70E740481C1C}">
                    <a14:useLocalDpi xmlns:a14="http://schemas.microsoft.com/office/drawing/2010/main" val="0"/>
                  </a:ext>
                </a:extLst>
              </a:blip>
              <a:srcRect/>
              <a:stretch>
                <a:fillRect/>
              </a:stretch>
            </p:blipFill>
            <p:spPr bwMode="auto">
              <a:xfrm>
                <a:off x="5698842" y="4803843"/>
                <a:ext cx="609600" cy="609600"/>
              </a:xfrm>
              <a:prstGeom prst="rect">
                <a:avLst/>
              </a:prstGeom>
              <a:noFill/>
              <a:ln>
                <a:noFill/>
              </a:ln>
              <a:extLst>
                <a:ext uri="{909E8E84-426E-40dd-AFC4-6F175D3DCCD1}">
                  <a14:hiddenFill xmlns="" xmlns:a14="http://schemas.microsoft.com/office/drawing/2010/main">
                    <a:solidFill>
                      <a:srgbClr val="FFFFFF"/>
                    </a:solidFill>
                  </a14:hiddenFill>
                </a:ext>
              </a:extLst>
            </p:spPr>
          </p:pic>
          <p:pic>
            <p:nvPicPr>
              <p:cNvPr id="65" name="Picture 3" descr="C:\Users\kearly\AppData\Local\Microsoft\Windows\Temporary Internet Files\Content.IE5\NDWITMNQ\buster_s_adventures_4___scary_encounter_by_busterthefox-d85numc[1].jpg"/>
              <p:cNvPicPr>
                <a:picLocks noChangeAspect="1" noChangeArrowheads="1"/>
              </p:cNvPicPr>
              <p:nvPr/>
            </p:nvPicPr>
            <p:blipFill>
              <a:blip r:embed="rId5" cstate="print">
                <a:extLst>
                  <a:ext uri="{BEBA8EAE-BF5A-486C-A8C5-ECC9F3942E4B}">
                    <a14:imgProps xmlns:a14="http://schemas.microsoft.com/office/drawing/2010/main">
                      <a14:imgLayer r:embed="rId6">
                        <a14:imgEffect>
                          <a14:backgroundRemoval t="0" b="100000" l="10000" r="90000"/>
                        </a14:imgEffect>
                      </a14:imgLayer>
                    </a14:imgProps>
                  </a:ext>
                  <a:ext uri="{28A0092B-C50C-407E-A947-70E740481C1C}">
                    <a14:useLocalDpi xmlns:a14="http://schemas.microsoft.com/office/drawing/2010/main" val="0"/>
                  </a:ext>
                </a:extLst>
              </a:blip>
              <a:srcRect/>
              <a:stretch>
                <a:fillRect/>
              </a:stretch>
            </p:blipFill>
            <p:spPr bwMode="auto">
              <a:xfrm>
                <a:off x="6079842" y="4803843"/>
                <a:ext cx="609600" cy="609600"/>
              </a:xfrm>
              <a:prstGeom prst="rect">
                <a:avLst/>
              </a:prstGeom>
              <a:noFill/>
              <a:ln>
                <a:noFill/>
              </a:ln>
              <a:extLst>
                <a:ext uri="{909E8E84-426E-40dd-AFC4-6F175D3DCCD1}">
                  <a14:hiddenFill xmlns="" xmlns:a14="http://schemas.microsoft.com/office/drawing/2010/main">
                    <a:solidFill>
                      <a:srgbClr val="FFFFFF"/>
                    </a:solidFill>
                  </a14:hiddenFill>
                </a:ext>
              </a:extLst>
            </p:spPr>
          </p:pic>
          <p:pic>
            <p:nvPicPr>
              <p:cNvPr id="66" name="Picture 3" descr="C:\Users\kearly\AppData\Local\Microsoft\Windows\Temporary Internet Files\Content.IE5\NDWITMNQ\buster_s_adventures_4___scary_encounter_by_busterthefox-d85numc[1].jpg"/>
              <p:cNvPicPr>
                <a:picLocks noChangeAspect="1" noChangeArrowheads="1"/>
              </p:cNvPicPr>
              <p:nvPr/>
            </p:nvPicPr>
            <p:blipFill>
              <a:blip r:embed="rId5" cstate="print">
                <a:extLst>
                  <a:ext uri="{BEBA8EAE-BF5A-486C-A8C5-ECC9F3942E4B}">
                    <a14:imgProps xmlns:a14="http://schemas.microsoft.com/office/drawing/2010/main">
                      <a14:imgLayer r:embed="rId6">
                        <a14:imgEffect>
                          <a14:backgroundRemoval t="0" b="100000" l="10000" r="90000"/>
                        </a14:imgEffect>
                      </a14:imgLayer>
                    </a14:imgProps>
                  </a:ext>
                  <a:ext uri="{28A0092B-C50C-407E-A947-70E740481C1C}">
                    <a14:useLocalDpi xmlns:a14="http://schemas.microsoft.com/office/drawing/2010/main" val="0"/>
                  </a:ext>
                </a:extLst>
              </a:blip>
              <a:srcRect/>
              <a:stretch>
                <a:fillRect/>
              </a:stretch>
            </p:blipFill>
            <p:spPr bwMode="auto">
              <a:xfrm>
                <a:off x="6460842" y="4803843"/>
                <a:ext cx="609600" cy="609600"/>
              </a:xfrm>
              <a:prstGeom prst="rect">
                <a:avLst/>
              </a:prstGeom>
              <a:noFill/>
              <a:ln>
                <a:noFill/>
              </a:ln>
              <a:extLst>
                <a:ext uri="{909E8E84-426E-40dd-AFC4-6F175D3DCCD1}">
                  <a14:hiddenFill xmlns="" xmlns:a14="http://schemas.microsoft.com/office/drawing/2010/main">
                    <a:solidFill>
                      <a:srgbClr val="FFFFFF"/>
                    </a:solidFill>
                  </a14:hiddenFill>
                </a:ext>
              </a:extLst>
            </p:spPr>
          </p:pic>
        </p:grpSp>
        <p:pic>
          <p:nvPicPr>
            <p:cNvPr id="62" name="Picture 61"/>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5768573" y="5281141"/>
              <a:ext cx="1701107" cy="1210403"/>
            </a:xfrm>
            <a:prstGeom prst="rect">
              <a:avLst/>
            </a:prstGeom>
          </p:spPr>
        </p:pic>
      </p:grpSp>
      <p:grpSp>
        <p:nvGrpSpPr>
          <p:cNvPr id="7" name="Group 6"/>
          <p:cNvGrpSpPr/>
          <p:nvPr/>
        </p:nvGrpSpPr>
        <p:grpSpPr>
          <a:xfrm>
            <a:off x="4121504" y="2883344"/>
            <a:ext cx="1562086" cy="3464147"/>
            <a:chOff x="4146995" y="2883344"/>
            <a:chExt cx="1562086" cy="3464147"/>
          </a:xfrm>
        </p:grpSpPr>
        <p:pic>
          <p:nvPicPr>
            <p:cNvPr id="19" name="Picture 3" descr="C:\Program Files (x86)\Microsoft Office\MEDIA\CAGCAT10\j0185604.wmf"/>
            <p:cNvPicPr>
              <a:picLocks noChangeAspect="1" noChangeArrowheads="1"/>
            </p:cNvPicPr>
            <p:nvPr/>
          </p:nvPicPr>
          <p:blipFill>
            <a:blip r:embed="rId3"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630708" y="2883344"/>
              <a:ext cx="641578" cy="642213"/>
            </a:xfrm>
            <a:prstGeom prst="rect">
              <a:avLst/>
            </a:prstGeom>
            <a:noFill/>
            <a:extLst>
              <a:ext uri="{909E8E84-426E-40dd-AFC4-6F175D3DCCD1}">
                <a14:hiddenFill xmlns="" xmlns:a14="http://schemas.microsoft.com/office/drawing/2010/main">
                  <a:solidFill>
                    <a:srgbClr val="FFFFFF"/>
                  </a:solidFill>
                </a14:hiddenFill>
              </a:ext>
            </a:extLst>
          </p:spPr>
        </p:pic>
        <p:grpSp>
          <p:nvGrpSpPr>
            <p:cNvPr id="49" name="Group 48"/>
            <p:cNvGrpSpPr/>
            <p:nvPr/>
          </p:nvGrpSpPr>
          <p:grpSpPr>
            <a:xfrm>
              <a:off x="4390664" y="3652342"/>
              <a:ext cx="1121664" cy="906877"/>
              <a:chOff x="3962400" y="3738664"/>
              <a:chExt cx="1219200" cy="985736"/>
            </a:xfrm>
          </p:grpSpPr>
          <p:pic>
            <p:nvPicPr>
              <p:cNvPr id="50" name="Picture 49"/>
              <p:cNvPicPr>
                <a:picLocks noChangeAspect="1"/>
              </p:cNvPicPr>
              <p:nvPr/>
            </p:nvPicPr>
            <p:blipFill rotWithShape="1">
              <a:blip r:embed="rId4" cstate="print">
                <a:extLst>
                  <a:ext uri="{28A0092B-C50C-407E-A947-70E740481C1C}">
                    <a14:useLocalDpi xmlns:a14="http://schemas.microsoft.com/office/drawing/2010/main" val="0"/>
                  </a:ext>
                </a:extLst>
              </a:blip>
              <a:srcRect l="23512" r="25301"/>
              <a:stretch/>
            </p:blipFill>
            <p:spPr>
              <a:xfrm>
                <a:off x="3962400" y="3738664"/>
                <a:ext cx="457200" cy="985736"/>
              </a:xfrm>
              <a:prstGeom prst="rect">
                <a:avLst/>
              </a:prstGeom>
            </p:spPr>
          </p:pic>
          <p:pic>
            <p:nvPicPr>
              <p:cNvPr id="51" name="Picture 50"/>
              <p:cNvPicPr>
                <a:picLocks noChangeAspect="1"/>
              </p:cNvPicPr>
              <p:nvPr/>
            </p:nvPicPr>
            <p:blipFill rotWithShape="1">
              <a:blip r:embed="rId4" cstate="print">
                <a:extLst>
                  <a:ext uri="{28A0092B-C50C-407E-A947-70E740481C1C}">
                    <a14:useLocalDpi xmlns:a14="http://schemas.microsoft.com/office/drawing/2010/main" val="0"/>
                  </a:ext>
                </a:extLst>
              </a:blip>
              <a:srcRect l="23512" r="25301"/>
              <a:stretch/>
            </p:blipFill>
            <p:spPr>
              <a:xfrm>
                <a:off x="4343400" y="3738664"/>
                <a:ext cx="457200" cy="985736"/>
              </a:xfrm>
              <a:prstGeom prst="rect">
                <a:avLst/>
              </a:prstGeom>
            </p:spPr>
          </p:pic>
          <p:pic>
            <p:nvPicPr>
              <p:cNvPr id="52" name="Picture 51"/>
              <p:cNvPicPr>
                <a:picLocks noChangeAspect="1"/>
              </p:cNvPicPr>
              <p:nvPr/>
            </p:nvPicPr>
            <p:blipFill rotWithShape="1">
              <a:blip r:embed="rId4" cstate="print">
                <a:extLst>
                  <a:ext uri="{28A0092B-C50C-407E-A947-70E740481C1C}">
                    <a14:useLocalDpi xmlns:a14="http://schemas.microsoft.com/office/drawing/2010/main" val="0"/>
                  </a:ext>
                </a:extLst>
              </a:blip>
              <a:srcRect l="23512" r="25301"/>
              <a:stretch/>
            </p:blipFill>
            <p:spPr>
              <a:xfrm>
                <a:off x="4724400" y="3738664"/>
                <a:ext cx="457200" cy="985736"/>
              </a:xfrm>
              <a:prstGeom prst="rect">
                <a:avLst/>
              </a:prstGeom>
            </p:spPr>
          </p:pic>
        </p:grpSp>
        <p:grpSp>
          <p:nvGrpSpPr>
            <p:cNvPr id="75" name="Group 74"/>
            <p:cNvGrpSpPr/>
            <p:nvPr/>
          </p:nvGrpSpPr>
          <p:grpSpPr>
            <a:xfrm>
              <a:off x="4495820" y="4580101"/>
              <a:ext cx="911352" cy="560832"/>
              <a:chOff x="2284378" y="5139447"/>
              <a:chExt cx="990600" cy="609600"/>
            </a:xfrm>
          </p:grpSpPr>
          <p:pic>
            <p:nvPicPr>
              <p:cNvPr id="76" name="Picture 3" descr="C:\Users\kearly\AppData\Local\Microsoft\Windows\Temporary Internet Files\Content.IE5\NDWITMNQ\buster_s_adventures_4___scary_encounter_by_busterthefox-d85numc[1].jpg"/>
              <p:cNvPicPr>
                <a:picLocks noChangeAspect="1" noChangeArrowheads="1"/>
              </p:cNvPicPr>
              <p:nvPr/>
            </p:nvPicPr>
            <p:blipFill>
              <a:blip r:embed="rId5" cstate="print">
                <a:extLst>
                  <a:ext uri="{BEBA8EAE-BF5A-486C-A8C5-ECC9F3942E4B}">
                    <a14:imgProps xmlns:a14="http://schemas.microsoft.com/office/drawing/2010/main">
                      <a14:imgLayer r:embed="rId6">
                        <a14:imgEffect>
                          <a14:backgroundRemoval t="0" b="100000" l="10000" r="90000"/>
                        </a14:imgEffect>
                      </a14:imgLayer>
                    </a14:imgProps>
                  </a:ext>
                  <a:ext uri="{28A0092B-C50C-407E-A947-70E740481C1C}">
                    <a14:useLocalDpi xmlns:a14="http://schemas.microsoft.com/office/drawing/2010/main" val="0"/>
                  </a:ext>
                </a:extLst>
              </a:blip>
              <a:srcRect/>
              <a:stretch>
                <a:fillRect/>
              </a:stretch>
            </p:blipFill>
            <p:spPr bwMode="auto">
              <a:xfrm>
                <a:off x="2284378" y="5139447"/>
                <a:ext cx="609600" cy="609600"/>
              </a:xfrm>
              <a:prstGeom prst="rect">
                <a:avLst/>
              </a:prstGeom>
              <a:noFill/>
              <a:ln>
                <a:noFill/>
              </a:ln>
              <a:extLst>
                <a:ext uri="{909E8E84-426E-40dd-AFC4-6F175D3DCCD1}">
                  <a14:hiddenFill xmlns="" xmlns:a14="http://schemas.microsoft.com/office/drawing/2010/main">
                    <a:solidFill>
                      <a:srgbClr val="FFFFFF"/>
                    </a:solidFill>
                  </a14:hiddenFill>
                </a:ext>
              </a:extLst>
            </p:spPr>
          </p:pic>
          <p:pic>
            <p:nvPicPr>
              <p:cNvPr id="77" name="Picture 3" descr="C:\Users\kearly\AppData\Local\Microsoft\Windows\Temporary Internet Files\Content.IE5\NDWITMNQ\buster_s_adventures_4___scary_encounter_by_busterthefox-d85numc[1].jpg"/>
              <p:cNvPicPr>
                <a:picLocks noChangeAspect="1" noChangeArrowheads="1"/>
              </p:cNvPicPr>
              <p:nvPr/>
            </p:nvPicPr>
            <p:blipFill>
              <a:blip r:embed="rId5" cstate="print">
                <a:extLst>
                  <a:ext uri="{BEBA8EAE-BF5A-486C-A8C5-ECC9F3942E4B}">
                    <a14:imgProps xmlns:a14="http://schemas.microsoft.com/office/drawing/2010/main">
                      <a14:imgLayer r:embed="rId6">
                        <a14:imgEffect>
                          <a14:backgroundRemoval t="0" b="100000" l="10000" r="90000"/>
                        </a14:imgEffect>
                      </a14:imgLayer>
                    </a14:imgProps>
                  </a:ext>
                  <a:ext uri="{28A0092B-C50C-407E-A947-70E740481C1C}">
                    <a14:useLocalDpi xmlns:a14="http://schemas.microsoft.com/office/drawing/2010/main" val="0"/>
                  </a:ext>
                </a:extLst>
              </a:blip>
              <a:srcRect/>
              <a:stretch>
                <a:fillRect/>
              </a:stretch>
            </p:blipFill>
            <p:spPr bwMode="auto">
              <a:xfrm>
                <a:off x="2665378" y="5139447"/>
                <a:ext cx="609600" cy="609600"/>
              </a:xfrm>
              <a:prstGeom prst="rect">
                <a:avLst/>
              </a:prstGeom>
              <a:noFill/>
              <a:ln>
                <a:noFill/>
              </a:ln>
              <a:extLst>
                <a:ext uri="{909E8E84-426E-40dd-AFC4-6F175D3DCCD1}">
                  <a14:hiddenFill xmlns="" xmlns:a14="http://schemas.microsoft.com/office/drawing/2010/main">
                    <a:solidFill>
                      <a:srgbClr val="FFFFFF"/>
                    </a:solidFill>
                  </a14:hiddenFill>
                </a:ext>
              </a:extLst>
            </p:spPr>
          </p:pic>
        </p:grpSp>
        <p:pic>
          <p:nvPicPr>
            <p:cNvPr id="88" name="Picture 8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146995" y="5281141"/>
              <a:ext cx="1562086" cy="1066350"/>
            </a:xfrm>
            <a:prstGeom prst="rect">
              <a:avLst/>
            </a:prstGeom>
          </p:spPr>
        </p:pic>
      </p:grpSp>
      <p:pic>
        <p:nvPicPr>
          <p:cNvPr id="67" name="Picture 3" descr="C:\Program Files (x86)\Microsoft Office\MEDIA\CAGCAT10\j0185604.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8600" y="2883344"/>
            <a:ext cx="641578" cy="642213"/>
          </a:xfrm>
          <a:prstGeom prst="rect">
            <a:avLst/>
          </a:prstGeom>
          <a:noFill/>
          <a:extLst>
            <a:ext uri="{909E8E84-426E-40dd-AFC4-6F175D3DCCD1}">
              <a14:hiddenFill xmlns="" xmlns:a14="http://schemas.microsoft.com/office/drawing/2010/main">
                <a:solidFill>
                  <a:srgbClr val="FFFFFF"/>
                </a:solidFill>
              </a14:hiddenFill>
            </a:ext>
          </a:extLst>
        </p:spPr>
      </p:pic>
      <p:pic>
        <p:nvPicPr>
          <p:cNvPr id="69" name="Picture 2" descr="C:\Users\kearly\AppData\Local\Microsoft\Windows\Temporary Internet Files\Content.IE5\LCRWH70Q\large-Question-Mark-0-15073[1].gif"/>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369389" y="5475916"/>
            <a:ext cx="360000" cy="676800"/>
          </a:xfrm>
          <a:prstGeom prst="rect">
            <a:avLst/>
          </a:prstGeom>
          <a:noFill/>
          <a:extLst>
            <a:ext uri="{909E8E84-426E-40dd-AFC4-6F175D3DCCD1}">
              <a14:hiddenFill xmlns="" xmlns:a14="http://schemas.microsoft.com/office/drawing/2010/main">
                <a:solidFill>
                  <a:srgbClr val="FFFFFF"/>
                </a:solidFill>
              </a14:hiddenFill>
            </a:ext>
          </a:extLst>
        </p:spPr>
      </p:pic>
      <p:grpSp>
        <p:nvGrpSpPr>
          <p:cNvPr id="3" name="Group 2"/>
          <p:cNvGrpSpPr/>
          <p:nvPr/>
        </p:nvGrpSpPr>
        <p:grpSpPr>
          <a:xfrm>
            <a:off x="-11443" y="3652340"/>
            <a:ext cx="1121664" cy="906877"/>
            <a:chOff x="99034" y="3652341"/>
            <a:chExt cx="1121664" cy="906877"/>
          </a:xfrm>
        </p:grpSpPr>
        <p:pic>
          <p:nvPicPr>
            <p:cNvPr id="54" name="Picture 53"/>
            <p:cNvPicPr>
              <a:picLocks noChangeAspect="1"/>
            </p:cNvPicPr>
            <p:nvPr/>
          </p:nvPicPr>
          <p:blipFill rotWithShape="1">
            <a:blip r:embed="rId4" cstate="print">
              <a:extLst>
                <a:ext uri="{28A0092B-C50C-407E-A947-70E740481C1C}">
                  <a14:useLocalDpi xmlns:a14="http://schemas.microsoft.com/office/drawing/2010/main" val="0"/>
                </a:ext>
              </a:extLst>
            </a:blip>
            <a:srcRect l="23512" r="25301"/>
            <a:stretch/>
          </p:blipFill>
          <p:spPr>
            <a:xfrm>
              <a:off x="99034" y="3652341"/>
              <a:ext cx="420624" cy="906877"/>
            </a:xfrm>
            <a:prstGeom prst="rect">
              <a:avLst/>
            </a:prstGeom>
          </p:spPr>
        </p:pic>
        <p:pic>
          <p:nvPicPr>
            <p:cNvPr id="59" name="Picture 58"/>
            <p:cNvPicPr>
              <a:picLocks noChangeAspect="1"/>
            </p:cNvPicPr>
            <p:nvPr/>
          </p:nvPicPr>
          <p:blipFill rotWithShape="1">
            <a:blip r:embed="rId4" cstate="print">
              <a:extLst>
                <a:ext uri="{28A0092B-C50C-407E-A947-70E740481C1C}">
                  <a14:useLocalDpi xmlns:a14="http://schemas.microsoft.com/office/drawing/2010/main" val="0"/>
                </a:ext>
              </a:extLst>
            </a:blip>
            <a:srcRect l="23512" r="25301"/>
            <a:stretch/>
          </p:blipFill>
          <p:spPr>
            <a:xfrm>
              <a:off x="449554" y="3652341"/>
              <a:ext cx="420624" cy="906877"/>
            </a:xfrm>
            <a:prstGeom prst="rect">
              <a:avLst/>
            </a:prstGeom>
          </p:spPr>
        </p:pic>
        <p:pic>
          <p:nvPicPr>
            <p:cNvPr id="61" name="Picture 60"/>
            <p:cNvPicPr>
              <a:picLocks noChangeAspect="1"/>
            </p:cNvPicPr>
            <p:nvPr/>
          </p:nvPicPr>
          <p:blipFill rotWithShape="1">
            <a:blip r:embed="rId4" cstate="print">
              <a:extLst>
                <a:ext uri="{28A0092B-C50C-407E-A947-70E740481C1C}">
                  <a14:useLocalDpi xmlns:a14="http://schemas.microsoft.com/office/drawing/2010/main" val="0"/>
                </a:ext>
              </a:extLst>
            </a:blip>
            <a:srcRect l="23512" r="25301"/>
            <a:stretch/>
          </p:blipFill>
          <p:spPr>
            <a:xfrm>
              <a:off x="800074" y="3652341"/>
              <a:ext cx="420624" cy="906877"/>
            </a:xfrm>
            <a:prstGeom prst="rect">
              <a:avLst/>
            </a:prstGeom>
          </p:spPr>
        </p:pic>
      </p:grpSp>
      <p:grpSp>
        <p:nvGrpSpPr>
          <p:cNvPr id="10" name="Group 9"/>
          <p:cNvGrpSpPr/>
          <p:nvPr/>
        </p:nvGrpSpPr>
        <p:grpSpPr>
          <a:xfrm>
            <a:off x="93713" y="4580101"/>
            <a:ext cx="911352" cy="560832"/>
            <a:chOff x="58661" y="4704026"/>
            <a:chExt cx="911352" cy="560832"/>
          </a:xfrm>
        </p:grpSpPr>
        <p:pic>
          <p:nvPicPr>
            <p:cNvPr id="63" name="Picture 3" descr="C:\Users\kearly\AppData\Local\Microsoft\Windows\Temporary Internet Files\Content.IE5\NDWITMNQ\buster_s_adventures_4___scary_encounter_by_busterthefox-d85numc[1].jpg"/>
            <p:cNvPicPr>
              <a:picLocks noChangeAspect="1" noChangeArrowheads="1"/>
            </p:cNvPicPr>
            <p:nvPr/>
          </p:nvPicPr>
          <p:blipFill>
            <a:blip r:embed="rId5" cstate="print">
              <a:extLst>
                <a:ext uri="{BEBA8EAE-BF5A-486C-A8C5-ECC9F3942E4B}">
                  <a14:imgProps xmlns:a14="http://schemas.microsoft.com/office/drawing/2010/main">
                    <a14:imgLayer r:embed="rId6">
                      <a14:imgEffect>
                        <a14:backgroundRemoval t="0" b="100000" l="10000" r="90000"/>
                      </a14:imgEffect>
                    </a14:imgLayer>
                  </a14:imgProps>
                </a:ext>
                <a:ext uri="{28A0092B-C50C-407E-A947-70E740481C1C}">
                  <a14:useLocalDpi xmlns:a14="http://schemas.microsoft.com/office/drawing/2010/main" val="0"/>
                </a:ext>
              </a:extLst>
            </a:blip>
            <a:srcRect/>
            <a:stretch>
              <a:fillRect/>
            </a:stretch>
          </p:blipFill>
          <p:spPr bwMode="auto">
            <a:xfrm>
              <a:off x="58661" y="4704026"/>
              <a:ext cx="560832" cy="560832"/>
            </a:xfrm>
            <a:prstGeom prst="rect">
              <a:avLst/>
            </a:prstGeom>
            <a:noFill/>
            <a:ln>
              <a:noFill/>
            </a:ln>
            <a:extLst>
              <a:ext uri="{909E8E84-426E-40dd-AFC4-6F175D3DCCD1}">
                <a14:hiddenFill xmlns="" xmlns:a14="http://schemas.microsoft.com/office/drawing/2010/main">
                  <a:solidFill>
                    <a:srgbClr val="FFFFFF"/>
                  </a:solidFill>
                </a14:hiddenFill>
              </a:ext>
            </a:extLst>
          </p:spPr>
        </p:pic>
        <p:pic>
          <p:nvPicPr>
            <p:cNvPr id="72" name="Picture 3" descr="C:\Users\kearly\AppData\Local\Microsoft\Windows\Temporary Internet Files\Content.IE5\NDWITMNQ\buster_s_adventures_4___scary_encounter_by_busterthefox-d85numc[1].jpg"/>
            <p:cNvPicPr>
              <a:picLocks noChangeAspect="1" noChangeArrowheads="1"/>
            </p:cNvPicPr>
            <p:nvPr/>
          </p:nvPicPr>
          <p:blipFill>
            <a:blip r:embed="rId5" cstate="print">
              <a:extLst>
                <a:ext uri="{BEBA8EAE-BF5A-486C-A8C5-ECC9F3942E4B}">
                  <a14:imgProps xmlns:a14="http://schemas.microsoft.com/office/drawing/2010/main">
                    <a14:imgLayer r:embed="rId6">
                      <a14:imgEffect>
                        <a14:backgroundRemoval t="0" b="100000" l="10000" r="90000"/>
                      </a14:imgEffect>
                    </a14:imgLayer>
                  </a14:imgProps>
                </a:ext>
                <a:ext uri="{28A0092B-C50C-407E-A947-70E740481C1C}">
                  <a14:useLocalDpi xmlns:a14="http://schemas.microsoft.com/office/drawing/2010/main" val="0"/>
                </a:ext>
              </a:extLst>
            </a:blip>
            <a:srcRect/>
            <a:stretch>
              <a:fillRect/>
            </a:stretch>
          </p:blipFill>
          <p:spPr bwMode="auto">
            <a:xfrm>
              <a:off x="409181" y="4704026"/>
              <a:ext cx="560832" cy="560832"/>
            </a:xfrm>
            <a:prstGeom prst="rect">
              <a:avLst/>
            </a:prstGeom>
            <a:noFill/>
            <a:ln>
              <a:noFill/>
            </a:ln>
            <a:extLst>
              <a:ext uri="{909E8E84-426E-40dd-AFC4-6F175D3DCCD1}">
                <a14:hiddenFill xmlns="" xmlns:a14="http://schemas.microsoft.com/office/drawing/2010/main">
                  <a:solidFill>
                    <a:srgbClr val="FFFFFF"/>
                  </a:solidFill>
                </a14:hiddenFill>
              </a:ext>
            </a:extLst>
          </p:spPr>
        </p:pic>
      </p:grpSp>
      <p:pic>
        <p:nvPicPr>
          <p:cNvPr id="73" name="Picture 7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28365" y="5353167"/>
            <a:ext cx="1562086" cy="1066350"/>
          </a:xfrm>
          <a:prstGeom prst="rect">
            <a:avLst/>
          </a:prstGeom>
        </p:spPr>
      </p:pic>
    </p:spTree>
    <p:extLst>
      <p:ext uri="{BB962C8B-B14F-4D97-AF65-F5344CB8AC3E}">
        <p14:creationId xmlns:p14="http://schemas.microsoft.com/office/powerpoint/2010/main" val="1102809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Here is our filled-in feature vector z.</a:t>
            </a:r>
            <a:endParaRPr lang="en-US" dirty="0"/>
          </a:p>
        </p:txBody>
      </p:sp>
      <p:graphicFrame>
        <p:nvGraphicFramePr>
          <p:cNvPr id="4" name="Content Placeholder 3"/>
          <p:cNvGraphicFramePr>
            <a:graphicFrameLocks noGrp="1"/>
          </p:cNvGraphicFramePr>
          <p:nvPr>
            <p:ph idx="1"/>
            <p:extLst/>
          </p:nvPr>
        </p:nvGraphicFramePr>
        <p:xfrm>
          <a:off x="1280160" y="3058160"/>
          <a:ext cx="6583680" cy="741680"/>
        </p:xfrm>
        <a:graphic>
          <a:graphicData uri="http://schemas.openxmlformats.org/drawingml/2006/table">
            <a:tbl>
              <a:tblPr firstRow="1" bandRow="1">
                <a:tableStyleId>{5C22544A-7EE6-4342-B048-85BDC9FD1C3A}</a:tableStyleId>
              </a:tblPr>
              <a:tblGrid>
                <a:gridCol w="1645920"/>
                <a:gridCol w="1645920"/>
                <a:gridCol w="1645920"/>
                <a:gridCol w="1645920"/>
              </a:tblGrid>
              <a:tr h="370840">
                <a:tc>
                  <a:txBody>
                    <a:bodyPr/>
                    <a:lstStyle/>
                    <a:p>
                      <a:pPr algn="ctr"/>
                      <a:r>
                        <a:rPr lang="en-US" dirty="0" smtClean="0"/>
                        <a:t>NBE</a:t>
                      </a:r>
                      <a:endParaRPr lang="en-US" dirty="0"/>
                    </a:p>
                  </a:txBody>
                  <a:tcPr/>
                </a:tc>
                <a:tc>
                  <a:txBody>
                    <a:bodyPr/>
                    <a:lstStyle/>
                    <a:p>
                      <a:pPr algn="ctr"/>
                      <a:r>
                        <a:rPr lang="en-US" dirty="0" smtClean="0"/>
                        <a:t>NHM</a:t>
                      </a:r>
                      <a:endParaRPr lang="en-US" dirty="0"/>
                    </a:p>
                  </a:txBody>
                  <a:tcPr/>
                </a:tc>
                <a:tc>
                  <a:txBody>
                    <a:bodyPr/>
                    <a:lstStyle/>
                    <a:p>
                      <a:pPr algn="ctr"/>
                      <a:r>
                        <a:rPr lang="en-US" dirty="0" smtClean="0"/>
                        <a:t>WHS</a:t>
                      </a:r>
                      <a:endParaRPr lang="en-US" dirty="0"/>
                    </a:p>
                  </a:txBody>
                  <a:tcPr/>
                </a:tc>
                <a:tc>
                  <a:txBody>
                    <a:bodyPr/>
                    <a:lstStyle/>
                    <a:p>
                      <a:pPr algn="ctr"/>
                      <a:r>
                        <a:rPr lang="en-US" dirty="0" smtClean="0"/>
                        <a:t>AHS</a:t>
                      </a:r>
                      <a:endParaRPr lang="en-US" dirty="0"/>
                    </a:p>
                  </a:txBody>
                  <a:tcPr/>
                </a:tc>
              </a:tr>
              <a:tr h="370840">
                <a:tc>
                  <a:txBody>
                    <a:bodyPr/>
                    <a:lstStyle/>
                    <a:p>
                      <a:pPr algn="ctr"/>
                      <a:r>
                        <a:rPr lang="en-US" dirty="0" smtClean="0"/>
                        <a:t>2</a:t>
                      </a:r>
                      <a:endParaRPr lang="en-US" dirty="0"/>
                    </a:p>
                  </a:txBody>
                  <a:tcPr/>
                </a:tc>
                <a:tc>
                  <a:txBody>
                    <a:bodyPr/>
                    <a:lstStyle/>
                    <a:p>
                      <a:pPr algn="ctr"/>
                      <a:r>
                        <a:rPr lang="en-US" dirty="0" smtClean="0"/>
                        <a:t>3</a:t>
                      </a:r>
                      <a:endParaRPr lang="en-US" dirty="0"/>
                    </a:p>
                  </a:txBody>
                  <a:tcPr>
                    <a:solidFill>
                      <a:srgbClr val="FF3399">
                        <a:alpha val="68000"/>
                      </a:srgbClr>
                    </a:solidFill>
                  </a:tcPr>
                </a:tc>
                <a:tc>
                  <a:txBody>
                    <a:bodyPr/>
                    <a:lstStyle/>
                    <a:p>
                      <a:pPr algn="ctr"/>
                      <a:r>
                        <a:rPr lang="en-US" dirty="0" smtClean="0"/>
                        <a:t>2</a:t>
                      </a:r>
                      <a:endParaRPr lang="en-US" dirty="0"/>
                    </a:p>
                  </a:txBody>
                  <a:tcPr>
                    <a:solidFill>
                      <a:srgbClr val="FF3399">
                        <a:alpha val="68000"/>
                      </a:srgbClr>
                    </a:solidFill>
                  </a:tcPr>
                </a:tc>
                <a:tc>
                  <a:txBody>
                    <a:bodyPr/>
                    <a:lstStyle/>
                    <a:p>
                      <a:pPr algn="ctr"/>
                      <a:r>
                        <a:rPr lang="en-US" dirty="0" smtClean="0"/>
                        <a:t>1</a:t>
                      </a:r>
                      <a:endParaRPr lang="en-US" dirty="0"/>
                    </a:p>
                  </a:txBody>
                  <a:tcPr>
                    <a:solidFill>
                      <a:srgbClr val="FF3399">
                        <a:alpha val="68000"/>
                      </a:srgbClr>
                    </a:solidFill>
                  </a:tcPr>
                </a:tc>
              </a:tr>
            </a:tbl>
          </a:graphicData>
        </a:graphic>
      </p:graphicFrame>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86514" y="3962850"/>
            <a:ext cx="1562086" cy="1066350"/>
          </a:xfrm>
          <a:prstGeom prst="rect">
            <a:avLst/>
          </a:prstGeom>
        </p:spPr>
      </p:pic>
      <p:grpSp>
        <p:nvGrpSpPr>
          <p:cNvPr id="6" name="Group 5"/>
          <p:cNvGrpSpPr/>
          <p:nvPr/>
        </p:nvGrpSpPr>
        <p:grpSpPr>
          <a:xfrm>
            <a:off x="3297433" y="4042587"/>
            <a:ext cx="1121664" cy="906877"/>
            <a:chOff x="99034" y="3652341"/>
            <a:chExt cx="1121664" cy="906877"/>
          </a:xfrm>
        </p:grpSpPr>
        <p:pic>
          <p:nvPicPr>
            <p:cNvPr id="7" name="Picture 6"/>
            <p:cNvPicPr>
              <a:picLocks noChangeAspect="1"/>
            </p:cNvPicPr>
            <p:nvPr/>
          </p:nvPicPr>
          <p:blipFill rotWithShape="1">
            <a:blip r:embed="rId4" cstate="print">
              <a:extLst>
                <a:ext uri="{28A0092B-C50C-407E-A947-70E740481C1C}">
                  <a14:useLocalDpi xmlns:a14="http://schemas.microsoft.com/office/drawing/2010/main" val="0"/>
                </a:ext>
              </a:extLst>
            </a:blip>
            <a:srcRect l="23512" r="25301"/>
            <a:stretch/>
          </p:blipFill>
          <p:spPr>
            <a:xfrm>
              <a:off x="99034" y="3652341"/>
              <a:ext cx="420624" cy="906877"/>
            </a:xfrm>
            <a:prstGeom prst="rect">
              <a:avLst/>
            </a:prstGeom>
          </p:spPr>
        </p:pic>
        <p:pic>
          <p:nvPicPr>
            <p:cNvPr id="8" name="Picture 7"/>
            <p:cNvPicPr>
              <a:picLocks noChangeAspect="1"/>
            </p:cNvPicPr>
            <p:nvPr/>
          </p:nvPicPr>
          <p:blipFill rotWithShape="1">
            <a:blip r:embed="rId4" cstate="print">
              <a:extLst>
                <a:ext uri="{28A0092B-C50C-407E-A947-70E740481C1C}">
                  <a14:useLocalDpi xmlns:a14="http://schemas.microsoft.com/office/drawing/2010/main" val="0"/>
                </a:ext>
              </a:extLst>
            </a:blip>
            <a:srcRect l="23512" r="25301"/>
            <a:stretch/>
          </p:blipFill>
          <p:spPr>
            <a:xfrm>
              <a:off x="449554" y="3652341"/>
              <a:ext cx="420624" cy="906877"/>
            </a:xfrm>
            <a:prstGeom prst="rect">
              <a:avLst/>
            </a:prstGeom>
          </p:spPr>
        </p:pic>
        <p:pic>
          <p:nvPicPr>
            <p:cNvPr id="9" name="Picture 8"/>
            <p:cNvPicPr>
              <a:picLocks noChangeAspect="1"/>
            </p:cNvPicPr>
            <p:nvPr/>
          </p:nvPicPr>
          <p:blipFill rotWithShape="1">
            <a:blip r:embed="rId4" cstate="print">
              <a:extLst>
                <a:ext uri="{28A0092B-C50C-407E-A947-70E740481C1C}">
                  <a14:useLocalDpi xmlns:a14="http://schemas.microsoft.com/office/drawing/2010/main" val="0"/>
                </a:ext>
              </a:extLst>
            </a:blip>
            <a:srcRect l="23512" r="25301"/>
            <a:stretch/>
          </p:blipFill>
          <p:spPr>
            <a:xfrm>
              <a:off x="800074" y="3652341"/>
              <a:ext cx="420624" cy="906877"/>
            </a:xfrm>
            <a:prstGeom prst="rect">
              <a:avLst/>
            </a:prstGeom>
          </p:spPr>
        </p:pic>
      </p:grpSp>
      <p:grpSp>
        <p:nvGrpSpPr>
          <p:cNvPr id="10" name="Group 9"/>
          <p:cNvGrpSpPr/>
          <p:nvPr/>
        </p:nvGrpSpPr>
        <p:grpSpPr>
          <a:xfrm>
            <a:off x="4897130" y="4215609"/>
            <a:ext cx="911352" cy="560832"/>
            <a:chOff x="58661" y="4704026"/>
            <a:chExt cx="911352" cy="560832"/>
          </a:xfrm>
        </p:grpSpPr>
        <p:pic>
          <p:nvPicPr>
            <p:cNvPr id="11" name="Picture 3" descr="C:\Users\kearly\AppData\Local\Microsoft\Windows\Temporary Internet Files\Content.IE5\NDWITMNQ\buster_s_adventures_4___scary_encounter_by_busterthefox-d85numc[1].jpg"/>
            <p:cNvPicPr>
              <a:picLocks noChangeAspect="1" noChangeArrowheads="1"/>
            </p:cNvPicPr>
            <p:nvPr/>
          </p:nvPicPr>
          <p:blipFill>
            <a:blip r:embed="rId5" cstate="print">
              <a:extLst>
                <a:ext uri="{BEBA8EAE-BF5A-486C-A8C5-ECC9F3942E4B}">
                  <a14:imgProps xmlns:a14="http://schemas.microsoft.com/office/drawing/2010/main">
                    <a14:imgLayer r:embed="rId6">
                      <a14:imgEffect>
                        <a14:backgroundRemoval t="0" b="100000" l="10000" r="90000"/>
                      </a14:imgEffect>
                    </a14:imgLayer>
                  </a14:imgProps>
                </a:ext>
                <a:ext uri="{28A0092B-C50C-407E-A947-70E740481C1C}">
                  <a14:useLocalDpi xmlns:a14="http://schemas.microsoft.com/office/drawing/2010/main" val="0"/>
                </a:ext>
              </a:extLst>
            </a:blip>
            <a:srcRect/>
            <a:stretch>
              <a:fillRect/>
            </a:stretch>
          </p:blipFill>
          <p:spPr bwMode="auto">
            <a:xfrm>
              <a:off x="58661" y="4704026"/>
              <a:ext cx="560832" cy="560832"/>
            </a:xfrm>
            <a:prstGeom prst="rect">
              <a:avLst/>
            </a:prstGeom>
            <a:noFill/>
            <a:ln>
              <a:noFill/>
            </a:ln>
            <a:extLst>
              <a:ext uri="{909E8E84-426E-40dd-AFC4-6F175D3DCCD1}">
                <a14:hiddenFill xmlns="" xmlns:a14="http://schemas.microsoft.com/office/drawing/2010/main">
                  <a:solidFill>
                    <a:srgbClr val="FFFFFF"/>
                  </a:solidFill>
                </a14:hiddenFill>
              </a:ext>
            </a:extLst>
          </p:spPr>
        </p:pic>
        <p:pic>
          <p:nvPicPr>
            <p:cNvPr id="12" name="Picture 3" descr="C:\Users\kearly\AppData\Local\Microsoft\Windows\Temporary Internet Files\Content.IE5\NDWITMNQ\buster_s_adventures_4___scary_encounter_by_busterthefox-d85numc[1].jpg"/>
            <p:cNvPicPr>
              <a:picLocks noChangeAspect="1" noChangeArrowheads="1"/>
            </p:cNvPicPr>
            <p:nvPr/>
          </p:nvPicPr>
          <p:blipFill>
            <a:blip r:embed="rId5" cstate="print">
              <a:extLst>
                <a:ext uri="{BEBA8EAE-BF5A-486C-A8C5-ECC9F3942E4B}">
                  <a14:imgProps xmlns:a14="http://schemas.microsoft.com/office/drawing/2010/main">
                    <a14:imgLayer r:embed="rId6">
                      <a14:imgEffect>
                        <a14:backgroundRemoval t="0" b="100000" l="10000" r="90000"/>
                      </a14:imgEffect>
                    </a14:imgLayer>
                  </a14:imgProps>
                </a:ext>
                <a:ext uri="{28A0092B-C50C-407E-A947-70E740481C1C}">
                  <a14:useLocalDpi xmlns:a14="http://schemas.microsoft.com/office/drawing/2010/main" val="0"/>
                </a:ext>
              </a:extLst>
            </a:blip>
            <a:srcRect/>
            <a:stretch>
              <a:fillRect/>
            </a:stretch>
          </p:blipFill>
          <p:spPr bwMode="auto">
            <a:xfrm>
              <a:off x="409181" y="4704026"/>
              <a:ext cx="560832" cy="560832"/>
            </a:xfrm>
            <a:prstGeom prst="rect">
              <a:avLst/>
            </a:prstGeom>
            <a:noFill/>
            <a:ln>
              <a:noFill/>
            </a:ln>
            <a:extLst>
              <a:ext uri="{909E8E84-426E-40dd-AFC4-6F175D3DCCD1}">
                <a14:hiddenFill xmlns="" xmlns:a14="http://schemas.microsoft.com/office/drawing/2010/main">
                  <a:solidFill>
                    <a:srgbClr val="FFFFFF"/>
                  </a:solidFill>
                </a14:hiddenFill>
              </a:ext>
            </a:extLst>
          </p:spPr>
        </p:pic>
      </p:grpSp>
      <p:grpSp>
        <p:nvGrpSpPr>
          <p:cNvPr id="13" name="Group 12"/>
          <p:cNvGrpSpPr/>
          <p:nvPr/>
        </p:nvGrpSpPr>
        <p:grpSpPr>
          <a:xfrm>
            <a:off x="1438898" y="4083054"/>
            <a:ext cx="1380502" cy="825942"/>
            <a:chOff x="2362200" y="5118673"/>
            <a:chExt cx="1380502" cy="825942"/>
          </a:xfrm>
        </p:grpSpPr>
        <p:pic>
          <p:nvPicPr>
            <p:cNvPr id="14" name="Picture 1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362200" y="5424488"/>
              <a:ext cx="923302" cy="520127"/>
            </a:xfrm>
            <a:prstGeom prst="rect">
              <a:avLst/>
            </a:prstGeom>
          </p:spPr>
        </p:pic>
        <p:pic>
          <p:nvPicPr>
            <p:cNvPr id="15" name="Picture 1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819400" y="5118673"/>
              <a:ext cx="923302" cy="520127"/>
            </a:xfrm>
            <a:prstGeom prst="rect">
              <a:avLst/>
            </a:prstGeom>
          </p:spPr>
        </p:pic>
      </p:grpSp>
    </p:spTree>
    <p:extLst>
      <p:ext uri="{BB962C8B-B14F-4D97-AF65-F5344CB8AC3E}">
        <p14:creationId xmlns:p14="http://schemas.microsoft.com/office/powerpoint/2010/main" val="1597898300"/>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Content Placeholder 17"/>
          <p:cNvPicPr>
            <a:picLocks noGrp="1" noChangeAspect="1"/>
          </p:cNvPicPr>
          <p:nvPr>
            <p:ph sz="half" idx="1"/>
          </p:nvPr>
        </p:nvPicPr>
        <p:blipFill rotWithShape="1">
          <a:blip r:embed="rId3">
            <a:extLst>
              <a:ext uri="{28A0092B-C50C-407E-A947-70E740481C1C}">
                <a14:useLocalDpi xmlns:a14="http://schemas.microsoft.com/office/drawing/2010/main" val="0"/>
              </a:ext>
            </a:extLst>
          </a:blip>
          <a:srcRect l="21736" t="1197" r="26641" b="41087"/>
          <a:stretch/>
        </p:blipFill>
        <p:spPr>
          <a:xfrm>
            <a:off x="457200" y="3535680"/>
            <a:ext cx="2084832" cy="2103120"/>
          </a:xfrm>
        </p:spPr>
      </p:pic>
      <p:sp>
        <p:nvSpPr>
          <p:cNvPr id="2" name="Title 1"/>
          <p:cNvSpPr>
            <a:spLocks noGrp="1"/>
          </p:cNvSpPr>
          <p:nvPr>
            <p:ph type="title"/>
          </p:nvPr>
        </p:nvSpPr>
        <p:spPr>
          <a:xfrm>
            <a:off x="457200" y="274638"/>
            <a:ext cx="8686800" cy="1143000"/>
          </a:xfrm>
        </p:spPr>
        <p:txBody>
          <a:bodyPr>
            <a:normAutofit fontScale="90000"/>
          </a:bodyPr>
          <a:lstStyle/>
          <a:p>
            <a:r>
              <a:rPr lang="en-US" dirty="0" smtClean="0"/>
              <a:t>We can give the user an estimate now.</a:t>
            </a:r>
            <a:endParaRPr lang="en-US" dirty="0"/>
          </a:p>
        </p:txBody>
      </p:sp>
      <p:pic>
        <p:nvPicPr>
          <p:cNvPr id="20" name="Content Placeholder 3"/>
          <p:cNvPicPr>
            <a:picLocks noGrp="1" noChangeAspect="1"/>
          </p:cNvPicPr>
          <p:nvPr>
            <p:ph sz="half" idx="2"/>
          </p:nvPr>
        </p:nvPicPr>
        <p:blipFill>
          <a:blip r:embed="rId4" cstate="print">
            <a:extLst>
              <a:ext uri="{BEBA8EAE-BF5A-486C-A8C5-ECC9F3942E4B}">
                <a14:imgProps xmlns:a14="http://schemas.microsoft.com/office/drawing/2010/main">
                  <a14:imgLayer r:embed="rId5">
                    <a14:imgEffect>
                      <a14:backgroundRemoval t="0" b="96980" l="0" r="100000">
                        <a14:backgroundMark x1="87013" y1="65436" x2="87013" y2="65436"/>
                        <a14:backgroundMark x1="14610" y1="95302" x2="14610" y2="95302"/>
                        <a14:backgroundMark x1="64610" y1="64094" x2="64610" y2="64094"/>
                        <a14:backgroundMark x1="76948" y1="67114" x2="76948" y2="67114"/>
                        <a14:backgroundMark x1="50974" y1="68456" x2="50974" y2="68456"/>
                      </a14:backgroundRemoval>
                    </a14:imgEffect>
                  </a14:imgLayer>
                </a14:imgProps>
              </a:ext>
              <a:ext uri="{28A0092B-C50C-407E-A947-70E740481C1C}">
                <a14:useLocalDpi xmlns:a14="http://schemas.microsoft.com/office/drawing/2010/main" val="0"/>
              </a:ext>
            </a:extLst>
          </a:blip>
          <a:stretch>
            <a:fillRect/>
          </a:stretch>
        </p:blipFill>
        <p:spPr>
          <a:xfrm>
            <a:off x="5509936" y="2743201"/>
            <a:ext cx="2992768" cy="2895599"/>
          </a:xfrm>
        </p:spPr>
      </p:pic>
      <p:sp>
        <p:nvSpPr>
          <p:cNvPr id="21" name="TextBox 20"/>
          <p:cNvSpPr txBox="1"/>
          <p:nvPr/>
        </p:nvSpPr>
        <p:spPr>
          <a:xfrm>
            <a:off x="7162800" y="3047999"/>
            <a:ext cx="1219200" cy="646331"/>
          </a:xfrm>
          <a:prstGeom prst="rect">
            <a:avLst/>
          </a:prstGeom>
          <a:noFill/>
        </p:spPr>
        <p:txBody>
          <a:bodyPr wrap="square" rtlCol="0">
            <a:spAutoFit/>
          </a:bodyPr>
          <a:lstStyle/>
          <a:p>
            <a:r>
              <a:rPr lang="en-US" sz="3600" dirty="0" smtClean="0"/>
              <a:t>Cool!</a:t>
            </a:r>
            <a:endParaRPr lang="en-US" sz="3600" dirty="0"/>
          </a:p>
        </p:txBody>
      </p:sp>
      <p:sp>
        <p:nvSpPr>
          <p:cNvPr id="22" name="Rounded Rectangular Callout 21"/>
          <p:cNvSpPr/>
          <p:nvPr/>
        </p:nvSpPr>
        <p:spPr>
          <a:xfrm>
            <a:off x="2057400" y="2057400"/>
            <a:ext cx="2971800" cy="1219200"/>
          </a:xfrm>
          <a:prstGeom prst="wedgeRoundRectCallout">
            <a:avLst>
              <a:gd name="adj1" fmla="val -36545"/>
              <a:gd name="adj2" fmla="val 85357"/>
              <a:gd name="adj3" fmla="val 1666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rPr>
              <a:t>Your monthly gas bill will be between $37.37 and $40.72.</a:t>
            </a:r>
            <a:endParaRPr lang="en-US" sz="2400" dirty="0">
              <a:solidFill>
                <a:schemeClr val="tx1"/>
              </a:solidFill>
            </a:endParaRPr>
          </a:p>
        </p:txBody>
      </p:sp>
    </p:spTree>
    <p:extLst>
      <p:ext uri="{BB962C8B-B14F-4D97-AF65-F5344CB8AC3E}">
        <p14:creationId xmlns:p14="http://schemas.microsoft.com/office/powerpoint/2010/main" val="128259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Discuss:</a:t>
            </a:r>
            <a:endParaRPr lang="en-US" dirty="0"/>
          </a:p>
        </p:txBody>
      </p:sp>
      <p:pic>
        <p:nvPicPr>
          <p:cNvPr id="4" name="Content Placeholder 3" descr="Screen Shot 2016-04-06 at 11.49.23 PM.png"/>
          <p:cNvPicPr>
            <a:picLocks noGrp="1" noChangeAspect="1"/>
          </p:cNvPicPr>
          <p:nvPr>
            <p:ph idx="1"/>
          </p:nvPr>
        </p:nvPicPr>
        <p:blipFill rotWithShape="1">
          <a:blip r:embed="rId3">
            <a:extLst>
              <a:ext uri="{28A0092B-C50C-407E-A947-70E740481C1C}">
                <a14:useLocalDpi xmlns:a14="http://schemas.microsoft.com/office/drawing/2010/main" val="0"/>
              </a:ext>
            </a:extLst>
          </a:blip>
          <a:srcRect t="-3138" b="4033"/>
          <a:stretch/>
        </p:blipFill>
        <p:spPr>
          <a:xfrm>
            <a:off x="261815" y="1621693"/>
            <a:ext cx="8229600" cy="2364154"/>
          </a:xfrm>
          <a:prstGeom prst="rect">
            <a:avLst/>
          </a:prstGeom>
          <a:ln>
            <a:noFill/>
          </a:ln>
          <a:effectLst>
            <a:outerShdw blurRad="292100" dist="139700" dir="2700000" algn="tl" rotWithShape="0">
              <a:srgbClr val="333333">
                <a:alpha val="65000"/>
              </a:srgbClr>
            </a:outerShdw>
          </a:effectLst>
        </p:spPr>
      </p:pic>
      <p:pic>
        <p:nvPicPr>
          <p:cNvPr id="5" name="Picture 4" descr="Screen Shot 2016-04-06 at 11.50.41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3969" y="4298463"/>
            <a:ext cx="9144000" cy="237760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327699391"/>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We can also ask for more information.</a:t>
            </a:r>
            <a:endParaRPr lang="en-US" dirty="0"/>
          </a:p>
        </p:txBody>
      </p:sp>
      <p:sp>
        <p:nvSpPr>
          <p:cNvPr id="5" name="Content Placeholder 4"/>
          <p:cNvSpPr>
            <a:spLocks noGrp="1"/>
          </p:cNvSpPr>
          <p:nvPr>
            <p:ph idx="1"/>
          </p:nvPr>
        </p:nvSpPr>
        <p:spPr/>
        <p:txBody>
          <a:bodyPr/>
          <a:lstStyle/>
          <a:p>
            <a:r>
              <a:rPr lang="en-US" dirty="0" smtClean="0"/>
              <a:t>Now we’ll calculate expected prediction interval widths for including each potential feature to decide which to ask next.</a:t>
            </a:r>
            <a:endParaRPr lang="en-US" dirty="0"/>
          </a:p>
        </p:txBody>
      </p:sp>
    </p:spTree>
    <p:extLst>
      <p:ext uri="{BB962C8B-B14F-4D97-AF65-F5344CB8AC3E}">
        <p14:creationId xmlns:p14="http://schemas.microsoft.com/office/powerpoint/2010/main" val="204559298"/>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686800" cy="1143000"/>
          </a:xfrm>
        </p:spPr>
        <p:txBody>
          <a:bodyPr>
            <a:noAutofit/>
          </a:bodyPr>
          <a:lstStyle/>
          <a:p>
            <a:r>
              <a:rPr lang="en-US" sz="3700" dirty="0"/>
              <a:t>C</a:t>
            </a:r>
            <a:r>
              <a:rPr lang="en-US" sz="3700" dirty="0" smtClean="0"/>
              <a:t>alculate the expected prediction interval width for including each unknown feature.</a:t>
            </a:r>
            <a:endParaRPr lang="en-US" sz="3700" dirty="0"/>
          </a:p>
        </p:txBody>
      </p:sp>
      <mc:AlternateContent xmlns:mc="http://schemas.openxmlformats.org/markup-compatibility/2006" xmlns:a14="http://schemas.microsoft.com/office/drawing/2010/main">
        <mc:Choice Requires="a14">
          <p:sp>
            <p:nvSpPr>
              <p:cNvPr id="7" name="TextBox 6"/>
              <p:cNvSpPr txBox="1"/>
              <p:nvPr/>
            </p:nvSpPr>
            <p:spPr>
              <a:xfrm>
                <a:off x="1104900" y="3352800"/>
                <a:ext cx="6934200" cy="128471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3200" i="1" smtClean="0">
                          <a:latin typeface="Cambria Math"/>
                          <a:ea typeface="Cambria Math"/>
                        </a:rPr>
                        <m:t>𝔼</m:t>
                      </m:r>
                      <m:r>
                        <a:rPr lang="en-US" sz="3200" b="0" i="1" smtClean="0">
                          <a:latin typeface="Cambria Math"/>
                          <a:ea typeface="Cambria Math"/>
                        </a:rPr>
                        <m:t>[</m:t>
                      </m:r>
                      <m:sSub>
                        <m:sSubPr>
                          <m:ctrlPr>
                            <a:rPr lang="en-US" sz="3200" b="0" i="1" smtClean="0">
                              <a:latin typeface="Cambria Math" charset="0"/>
                            </a:rPr>
                          </m:ctrlPr>
                        </m:sSubPr>
                        <m:e>
                          <m:r>
                            <a:rPr lang="en-US" sz="3200" i="1" smtClean="0">
                              <a:latin typeface="Cambria Math"/>
                            </a:rPr>
                            <m:t>𝑊</m:t>
                          </m:r>
                        </m:e>
                        <m:sub>
                          <m:r>
                            <a:rPr lang="en-US" sz="3200" b="0" i="1" smtClean="0">
                              <a:latin typeface="Cambria Math"/>
                            </a:rPr>
                            <m:t>𝑓</m:t>
                          </m:r>
                        </m:sub>
                      </m:sSub>
                      <m:r>
                        <a:rPr lang="en-US" sz="3200" b="0" i="1" smtClean="0">
                          <a:latin typeface="Cambria Math"/>
                        </a:rPr>
                        <m:t>]</m:t>
                      </m:r>
                      <m:r>
                        <a:rPr lang="en-US" sz="3200" i="1" smtClean="0">
                          <a:latin typeface="Cambria Math"/>
                        </a:rPr>
                        <m:t>=</m:t>
                      </m:r>
                      <m:nary>
                        <m:naryPr>
                          <m:chr m:val="∑"/>
                          <m:supHide m:val="on"/>
                          <m:ctrlPr>
                            <a:rPr lang="en-US" sz="3200" i="1" smtClean="0">
                              <a:latin typeface="Cambria Math" charset="0"/>
                            </a:rPr>
                          </m:ctrlPr>
                        </m:naryPr>
                        <m:sub>
                          <m:r>
                            <m:rPr>
                              <m:brk m:alnAt="7"/>
                            </m:rPr>
                            <a:rPr lang="en-US" sz="3200" b="0" i="1" smtClean="0">
                              <a:latin typeface="Cambria Math"/>
                            </a:rPr>
                            <m:t>𝑟</m:t>
                          </m:r>
                          <m:r>
                            <a:rPr lang="en-US" sz="3200" b="0" i="1" smtClean="0">
                              <a:latin typeface="Cambria Math"/>
                            </a:rPr>
                            <m:t>∈</m:t>
                          </m:r>
                          <m:r>
                            <a:rPr lang="en-US" sz="3200" b="0" i="1" smtClean="0">
                              <a:latin typeface="Cambria Math"/>
                            </a:rPr>
                            <m:t>𝑅</m:t>
                          </m:r>
                        </m:sub>
                        <m:sup/>
                        <m:e>
                          <m:r>
                            <a:rPr lang="en-US" sz="3200" b="0" i="1" smtClean="0">
                              <a:latin typeface="Cambria Math"/>
                            </a:rPr>
                            <m:t>𝑝</m:t>
                          </m:r>
                          <m:d>
                            <m:dPr>
                              <m:ctrlPr>
                                <a:rPr lang="en-US" sz="3200" b="0" i="1" smtClean="0">
                                  <a:latin typeface="Cambria Math" charset="0"/>
                                </a:rPr>
                              </m:ctrlPr>
                            </m:dPr>
                            <m:e>
                              <m:sSub>
                                <m:sSubPr>
                                  <m:ctrlPr>
                                    <a:rPr lang="en-US" sz="3200" b="0" i="1" smtClean="0">
                                      <a:latin typeface="Cambria Math" charset="0"/>
                                    </a:rPr>
                                  </m:ctrlPr>
                                </m:sSubPr>
                                <m:e>
                                  <m:r>
                                    <a:rPr lang="en-US" sz="3200" b="0" i="1" smtClean="0">
                                      <a:latin typeface="Cambria Math"/>
                                    </a:rPr>
                                    <m:t>𝑧</m:t>
                                  </m:r>
                                </m:e>
                                <m:sub>
                                  <m:r>
                                    <a:rPr lang="en-US" sz="3200" b="0" i="1" smtClean="0">
                                      <a:latin typeface="Cambria Math"/>
                                    </a:rPr>
                                    <m:t>𝑓</m:t>
                                  </m:r>
                                </m:sub>
                              </m:sSub>
                              <m:r>
                                <a:rPr lang="en-US" sz="3200" i="1">
                                  <a:latin typeface="Cambria Math"/>
                                </a:rPr>
                                <m:t>=</m:t>
                              </m:r>
                              <m:r>
                                <a:rPr lang="en-US" sz="3200" i="1">
                                  <a:latin typeface="Cambria Math"/>
                                </a:rPr>
                                <m:t>𝑟</m:t>
                              </m:r>
                            </m:e>
                          </m:d>
                          <m:r>
                            <a:rPr lang="en-US" sz="3200" b="0" i="1" smtClean="0">
                              <a:latin typeface="Cambria Math"/>
                            </a:rPr>
                            <m:t>𝑊</m:t>
                          </m:r>
                          <m:r>
                            <a:rPr lang="en-US" sz="3200" b="0" i="1" smtClean="0">
                              <a:latin typeface="Cambria Math"/>
                            </a:rPr>
                            <m:t>(</m:t>
                          </m:r>
                          <m:sSub>
                            <m:sSubPr>
                              <m:ctrlPr>
                                <a:rPr lang="en-US" sz="3200" b="0" i="1" smtClean="0">
                                  <a:latin typeface="Cambria Math" charset="0"/>
                                </a:rPr>
                              </m:ctrlPr>
                            </m:sSubPr>
                            <m:e>
                              <m:r>
                                <a:rPr lang="en-US" sz="3200" b="0" i="1" smtClean="0">
                                  <a:latin typeface="Cambria Math"/>
                                </a:rPr>
                                <m:t>𝑧</m:t>
                              </m:r>
                            </m:e>
                            <m:sub>
                              <m:r>
                                <a:rPr lang="en-US" sz="3200" b="0" i="1" smtClean="0">
                                  <a:latin typeface="Cambria Math"/>
                                </a:rPr>
                                <m:t>𝑓</m:t>
                              </m:r>
                              <m:r>
                                <a:rPr lang="en-US" sz="3200" b="0" i="1" smtClean="0">
                                  <a:latin typeface="Cambria Math"/>
                                </a:rPr>
                                <m:t>≔</m:t>
                              </m:r>
                              <m:r>
                                <a:rPr lang="en-US" sz="3200" b="0" i="1" smtClean="0">
                                  <a:latin typeface="Cambria Math"/>
                                </a:rPr>
                                <m:t>𝑟</m:t>
                              </m:r>
                            </m:sub>
                          </m:sSub>
                          <m:r>
                            <a:rPr lang="en-US" sz="3200" b="0" i="1" smtClean="0">
                              <a:latin typeface="Cambria Math"/>
                            </a:rPr>
                            <m:t>,</m:t>
                          </m:r>
                          <m:sSub>
                            <m:sSubPr>
                              <m:ctrlPr>
                                <a:rPr lang="en-US" sz="3200" b="0" i="1" smtClean="0">
                                  <a:latin typeface="Cambria Math" charset="0"/>
                                </a:rPr>
                              </m:ctrlPr>
                            </m:sSubPr>
                            <m:e>
                              <m:r>
                                <a:rPr lang="en-US" sz="3200" b="0" i="1" smtClean="0">
                                  <a:latin typeface="Cambria Math"/>
                                </a:rPr>
                                <m:t>𝛿</m:t>
                              </m:r>
                            </m:e>
                            <m:sub>
                              <m:r>
                                <a:rPr lang="en-US" sz="3200" b="0" i="1" smtClean="0">
                                  <a:latin typeface="Cambria Math"/>
                                </a:rPr>
                                <m:t>𝑓</m:t>
                              </m:r>
                              <m:r>
                                <a:rPr lang="en-US" sz="3200" b="0" i="1" smtClean="0">
                                  <a:latin typeface="Cambria Math"/>
                                </a:rPr>
                                <m:t>≔0</m:t>
                              </m:r>
                            </m:sub>
                          </m:sSub>
                          <m:r>
                            <a:rPr lang="en-US" sz="3200" b="0" i="1" smtClean="0">
                              <a:latin typeface="Cambria Math"/>
                            </a:rPr>
                            <m:t>)</m:t>
                          </m:r>
                        </m:e>
                      </m:nary>
                    </m:oMath>
                  </m:oMathPara>
                </a14:m>
                <a:endParaRPr lang="en-US" sz="3200" dirty="0"/>
              </a:p>
            </p:txBody>
          </p:sp>
        </mc:Choice>
        <mc:Fallback xmlns="">
          <p:sp>
            <p:nvSpPr>
              <p:cNvPr id="7" name="TextBox 6"/>
              <p:cNvSpPr txBox="1">
                <a:spLocks noRot="1" noChangeAspect="1" noMove="1" noResize="1" noEditPoints="1" noAdjustHandles="1" noChangeArrowheads="1" noChangeShapeType="1" noTextEdit="1"/>
              </p:cNvSpPr>
              <p:nvPr/>
            </p:nvSpPr>
            <p:spPr>
              <a:xfrm>
                <a:off x="1104900" y="3352800"/>
                <a:ext cx="6934200" cy="1284711"/>
              </a:xfrm>
              <a:prstGeom prst="rect">
                <a:avLst/>
              </a:prstGeom>
              <a:blipFill rotWithShape="1">
                <a:blip r:embed="rId3"/>
                <a:stretch>
                  <a:fillRect/>
                </a:stretch>
              </a:blipFill>
            </p:spPr>
            <p:txBody>
              <a:bodyPr/>
              <a:lstStyle/>
              <a:p>
                <a:r>
                  <a:rPr lang="en-US">
                    <a:noFill/>
                  </a:rPr>
                  <a:t> </a:t>
                </a:r>
              </a:p>
            </p:txBody>
          </p:sp>
        </mc:Fallback>
      </mc:AlternateContent>
      <p:sp>
        <p:nvSpPr>
          <p:cNvPr id="8" name="Content Placeholder 7"/>
          <p:cNvSpPr>
            <a:spLocks noGrp="1"/>
          </p:cNvSpPr>
          <p:nvPr>
            <p:ph idx="1"/>
          </p:nvPr>
        </p:nvSpPr>
        <p:spPr>
          <a:xfrm>
            <a:off x="457200" y="1600201"/>
            <a:ext cx="8229600" cy="1600199"/>
          </a:xfrm>
        </p:spPr>
        <p:txBody>
          <a:bodyPr/>
          <a:lstStyle/>
          <a:p>
            <a:endParaRPr lang="en-US" dirty="0"/>
          </a:p>
        </p:txBody>
      </p:sp>
    </p:spTree>
    <p:extLst>
      <p:ext uri="{BB962C8B-B14F-4D97-AF65-F5344CB8AC3E}">
        <p14:creationId xmlns:p14="http://schemas.microsoft.com/office/powerpoint/2010/main" val="129501598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686800" cy="1143000"/>
          </a:xfrm>
        </p:spPr>
        <p:txBody>
          <a:bodyPr>
            <a:noAutofit/>
          </a:bodyPr>
          <a:lstStyle/>
          <a:p>
            <a:r>
              <a:rPr lang="en-US" sz="3700" dirty="0"/>
              <a:t>C</a:t>
            </a:r>
            <a:r>
              <a:rPr lang="en-US" sz="3700" dirty="0" smtClean="0"/>
              <a:t>alculate the expected prediction interval width for including each unknown feature.</a:t>
            </a:r>
            <a:endParaRPr lang="en-US" sz="3700" dirty="0"/>
          </a:p>
        </p:txBody>
      </p:sp>
      <p:sp>
        <p:nvSpPr>
          <p:cNvPr id="6" name="AutoShape 4"/>
          <p:cNvSpPr>
            <a:spLocks noChangeAspect="1" noChangeArrowheads="1" noTextEdit="1"/>
          </p:cNvSpPr>
          <p:nvPr/>
        </p:nvSpPr>
        <p:spPr bwMode="auto">
          <a:xfrm>
            <a:off x="731838" y="2479675"/>
            <a:ext cx="7680325" cy="30829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Rectangle 6"/>
          <p:cNvSpPr>
            <a:spLocks noChangeArrowheads="1"/>
          </p:cNvSpPr>
          <p:nvPr/>
        </p:nvSpPr>
        <p:spPr bwMode="auto">
          <a:xfrm>
            <a:off x="731838" y="2517775"/>
            <a:ext cx="2101850" cy="760413"/>
          </a:xfrm>
          <a:prstGeom prst="rect">
            <a:avLst/>
          </a:prstGeom>
          <a:solidFill>
            <a:srgbClr val="4F81B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Rectangle 7"/>
          <p:cNvSpPr>
            <a:spLocks noChangeArrowheads="1"/>
          </p:cNvSpPr>
          <p:nvPr/>
        </p:nvSpPr>
        <p:spPr bwMode="auto">
          <a:xfrm>
            <a:off x="2833688" y="2517775"/>
            <a:ext cx="2682875" cy="760413"/>
          </a:xfrm>
          <a:prstGeom prst="rect">
            <a:avLst/>
          </a:prstGeom>
          <a:solidFill>
            <a:srgbClr val="4F81B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Rectangle 8"/>
          <p:cNvSpPr>
            <a:spLocks noChangeArrowheads="1"/>
          </p:cNvSpPr>
          <p:nvPr/>
        </p:nvSpPr>
        <p:spPr bwMode="auto">
          <a:xfrm>
            <a:off x="5516563" y="2517775"/>
            <a:ext cx="974725" cy="760413"/>
          </a:xfrm>
          <a:prstGeom prst="rect">
            <a:avLst/>
          </a:prstGeom>
          <a:solidFill>
            <a:srgbClr val="4F81B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Rectangle 9"/>
          <p:cNvSpPr>
            <a:spLocks noChangeArrowheads="1"/>
          </p:cNvSpPr>
          <p:nvPr/>
        </p:nvSpPr>
        <p:spPr bwMode="auto">
          <a:xfrm>
            <a:off x="6491288" y="2517775"/>
            <a:ext cx="1920875" cy="760413"/>
          </a:xfrm>
          <a:prstGeom prst="rect">
            <a:avLst/>
          </a:prstGeom>
          <a:solidFill>
            <a:srgbClr val="4F81B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Rectangle 10"/>
          <p:cNvSpPr>
            <a:spLocks noChangeArrowheads="1"/>
          </p:cNvSpPr>
          <p:nvPr/>
        </p:nvSpPr>
        <p:spPr bwMode="auto">
          <a:xfrm>
            <a:off x="731838" y="3278188"/>
            <a:ext cx="2101850" cy="731838"/>
          </a:xfrm>
          <a:prstGeom prst="rect">
            <a:avLst/>
          </a:prstGeom>
          <a:solidFill>
            <a:srgbClr val="D0D8E8"/>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Rectangle 11"/>
          <p:cNvSpPr>
            <a:spLocks noChangeArrowheads="1"/>
          </p:cNvSpPr>
          <p:nvPr/>
        </p:nvSpPr>
        <p:spPr bwMode="auto">
          <a:xfrm>
            <a:off x="2833688" y="3278188"/>
            <a:ext cx="741363" cy="366713"/>
          </a:xfrm>
          <a:prstGeom prst="rect">
            <a:avLst/>
          </a:prstGeom>
          <a:solidFill>
            <a:srgbClr val="D0D8E8"/>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Rectangle 12"/>
          <p:cNvSpPr>
            <a:spLocks noChangeArrowheads="1"/>
          </p:cNvSpPr>
          <p:nvPr/>
        </p:nvSpPr>
        <p:spPr bwMode="auto">
          <a:xfrm>
            <a:off x="3575051" y="3278188"/>
            <a:ext cx="681038" cy="366713"/>
          </a:xfrm>
          <a:prstGeom prst="rect">
            <a:avLst/>
          </a:prstGeom>
          <a:solidFill>
            <a:srgbClr val="D0D8E8"/>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Rectangle 13"/>
          <p:cNvSpPr>
            <a:spLocks noChangeArrowheads="1"/>
          </p:cNvSpPr>
          <p:nvPr/>
        </p:nvSpPr>
        <p:spPr bwMode="auto">
          <a:xfrm>
            <a:off x="4256088" y="3278188"/>
            <a:ext cx="666750" cy="366713"/>
          </a:xfrm>
          <a:prstGeom prst="rect">
            <a:avLst/>
          </a:prstGeom>
          <a:solidFill>
            <a:srgbClr val="D0D8E8"/>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Rectangle 14"/>
          <p:cNvSpPr>
            <a:spLocks noChangeArrowheads="1"/>
          </p:cNvSpPr>
          <p:nvPr/>
        </p:nvSpPr>
        <p:spPr bwMode="auto">
          <a:xfrm>
            <a:off x="4922838" y="3278188"/>
            <a:ext cx="593725" cy="366713"/>
          </a:xfrm>
          <a:prstGeom prst="rect">
            <a:avLst/>
          </a:prstGeom>
          <a:solidFill>
            <a:srgbClr val="D0D8E8"/>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Rectangle 15"/>
          <p:cNvSpPr>
            <a:spLocks noChangeArrowheads="1"/>
          </p:cNvSpPr>
          <p:nvPr/>
        </p:nvSpPr>
        <p:spPr bwMode="auto">
          <a:xfrm>
            <a:off x="5516563" y="3278188"/>
            <a:ext cx="974725" cy="731838"/>
          </a:xfrm>
          <a:prstGeom prst="rect">
            <a:avLst/>
          </a:prstGeom>
          <a:solidFill>
            <a:srgbClr val="D0D8E8"/>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Rectangle 16"/>
          <p:cNvSpPr>
            <a:spLocks noChangeArrowheads="1"/>
          </p:cNvSpPr>
          <p:nvPr/>
        </p:nvSpPr>
        <p:spPr bwMode="auto">
          <a:xfrm>
            <a:off x="6491288" y="3278188"/>
            <a:ext cx="1920875" cy="731838"/>
          </a:xfrm>
          <a:prstGeom prst="rect">
            <a:avLst/>
          </a:prstGeom>
          <a:solidFill>
            <a:srgbClr val="D0D8E8"/>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Rectangle 17"/>
          <p:cNvSpPr>
            <a:spLocks noChangeArrowheads="1"/>
          </p:cNvSpPr>
          <p:nvPr/>
        </p:nvSpPr>
        <p:spPr bwMode="auto">
          <a:xfrm>
            <a:off x="2833688" y="3644900"/>
            <a:ext cx="741363" cy="365125"/>
          </a:xfrm>
          <a:prstGeom prst="rect">
            <a:avLst/>
          </a:prstGeom>
          <a:solidFill>
            <a:srgbClr val="E9EDF4"/>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Rectangle 18"/>
          <p:cNvSpPr>
            <a:spLocks noChangeArrowheads="1"/>
          </p:cNvSpPr>
          <p:nvPr/>
        </p:nvSpPr>
        <p:spPr bwMode="auto">
          <a:xfrm>
            <a:off x="3575051" y="3644900"/>
            <a:ext cx="681038" cy="365125"/>
          </a:xfrm>
          <a:prstGeom prst="rect">
            <a:avLst/>
          </a:prstGeom>
          <a:solidFill>
            <a:srgbClr val="E9EDF4"/>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Rectangle 19"/>
          <p:cNvSpPr>
            <a:spLocks noChangeArrowheads="1"/>
          </p:cNvSpPr>
          <p:nvPr/>
        </p:nvSpPr>
        <p:spPr bwMode="auto">
          <a:xfrm>
            <a:off x="4256088" y="3644900"/>
            <a:ext cx="666750" cy="365125"/>
          </a:xfrm>
          <a:prstGeom prst="rect">
            <a:avLst/>
          </a:prstGeom>
          <a:solidFill>
            <a:srgbClr val="E9EDF4"/>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Rectangle 20"/>
          <p:cNvSpPr>
            <a:spLocks noChangeArrowheads="1"/>
          </p:cNvSpPr>
          <p:nvPr/>
        </p:nvSpPr>
        <p:spPr bwMode="auto">
          <a:xfrm>
            <a:off x="4922838" y="3644900"/>
            <a:ext cx="593725" cy="365125"/>
          </a:xfrm>
          <a:prstGeom prst="rect">
            <a:avLst/>
          </a:prstGeom>
          <a:solidFill>
            <a:srgbClr val="E9EDF4"/>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Rectangle 21"/>
          <p:cNvSpPr>
            <a:spLocks noChangeArrowheads="1"/>
          </p:cNvSpPr>
          <p:nvPr/>
        </p:nvSpPr>
        <p:spPr bwMode="auto">
          <a:xfrm>
            <a:off x="731838" y="4010025"/>
            <a:ext cx="2101850" cy="731838"/>
          </a:xfrm>
          <a:prstGeom prst="rect">
            <a:avLst/>
          </a:prstGeom>
          <a:solidFill>
            <a:srgbClr val="D0D8E8"/>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Rectangle 22"/>
          <p:cNvSpPr>
            <a:spLocks noChangeArrowheads="1"/>
          </p:cNvSpPr>
          <p:nvPr/>
        </p:nvSpPr>
        <p:spPr bwMode="auto">
          <a:xfrm>
            <a:off x="2833688" y="4010025"/>
            <a:ext cx="741363" cy="366713"/>
          </a:xfrm>
          <a:prstGeom prst="rect">
            <a:avLst/>
          </a:prstGeom>
          <a:solidFill>
            <a:srgbClr val="D0D8E8"/>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Rectangle 23"/>
          <p:cNvSpPr>
            <a:spLocks noChangeArrowheads="1"/>
          </p:cNvSpPr>
          <p:nvPr/>
        </p:nvSpPr>
        <p:spPr bwMode="auto">
          <a:xfrm>
            <a:off x="3575051" y="4010025"/>
            <a:ext cx="1008063" cy="366713"/>
          </a:xfrm>
          <a:prstGeom prst="rect">
            <a:avLst/>
          </a:prstGeom>
          <a:solidFill>
            <a:srgbClr val="D0D8E8"/>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Rectangle 24"/>
          <p:cNvSpPr>
            <a:spLocks noChangeArrowheads="1"/>
          </p:cNvSpPr>
          <p:nvPr/>
        </p:nvSpPr>
        <p:spPr bwMode="auto">
          <a:xfrm>
            <a:off x="4583113" y="4010025"/>
            <a:ext cx="933450" cy="366713"/>
          </a:xfrm>
          <a:prstGeom prst="rect">
            <a:avLst/>
          </a:prstGeom>
          <a:solidFill>
            <a:srgbClr val="D0D8E8"/>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Rectangle 25"/>
          <p:cNvSpPr>
            <a:spLocks noChangeArrowheads="1"/>
          </p:cNvSpPr>
          <p:nvPr/>
        </p:nvSpPr>
        <p:spPr bwMode="auto">
          <a:xfrm>
            <a:off x="5516563" y="4010025"/>
            <a:ext cx="974725" cy="731838"/>
          </a:xfrm>
          <a:prstGeom prst="rect">
            <a:avLst/>
          </a:prstGeom>
          <a:solidFill>
            <a:srgbClr val="D0D8E8"/>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Rectangle 26"/>
          <p:cNvSpPr>
            <a:spLocks noChangeArrowheads="1"/>
          </p:cNvSpPr>
          <p:nvPr/>
        </p:nvSpPr>
        <p:spPr bwMode="auto">
          <a:xfrm>
            <a:off x="6491288" y="4010025"/>
            <a:ext cx="1920875" cy="731838"/>
          </a:xfrm>
          <a:prstGeom prst="rect">
            <a:avLst/>
          </a:prstGeom>
          <a:solidFill>
            <a:srgbClr val="D0D8E8"/>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Rectangle 27"/>
          <p:cNvSpPr>
            <a:spLocks noChangeArrowheads="1"/>
          </p:cNvSpPr>
          <p:nvPr/>
        </p:nvSpPr>
        <p:spPr bwMode="auto">
          <a:xfrm>
            <a:off x="2833688" y="4376738"/>
            <a:ext cx="741363" cy="365125"/>
          </a:xfrm>
          <a:prstGeom prst="rect">
            <a:avLst/>
          </a:prstGeom>
          <a:solidFill>
            <a:srgbClr val="E9EDF4"/>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Rectangle 28"/>
          <p:cNvSpPr>
            <a:spLocks noChangeArrowheads="1"/>
          </p:cNvSpPr>
          <p:nvPr/>
        </p:nvSpPr>
        <p:spPr bwMode="auto">
          <a:xfrm>
            <a:off x="3575051" y="4376738"/>
            <a:ext cx="1008063" cy="365125"/>
          </a:xfrm>
          <a:prstGeom prst="rect">
            <a:avLst/>
          </a:prstGeom>
          <a:solidFill>
            <a:srgbClr val="E9EDF4"/>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Rectangle 29"/>
          <p:cNvSpPr>
            <a:spLocks noChangeArrowheads="1"/>
          </p:cNvSpPr>
          <p:nvPr/>
        </p:nvSpPr>
        <p:spPr bwMode="auto">
          <a:xfrm>
            <a:off x="4583113" y="4376738"/>
            <a:ext cx="933450" cy="365125"/>
          </a:xfrm>
          <a:prstGeom prst="rect">
            <a:avLst/>
          </a:prstGeom>
          <a:solidFill>
            <a:srgbClr val="E9EDF4"/>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Rectangle 30"/>
          <p:cNvSpPr>
            <a:spLocks noChangeArrowheads="1"/>
          </p:cNvSpPr>
          <p:nvPr/>
        </p:nvSpPr>
        <p:spPr bwMode="auto">
          <a:xfrm>
            <a:off x="731838" y="4741863"/>
            <a:ext cx="2101850" cy="731838"/>
          </a:xfrm>
          <a:prstGeom prst="rect">
            <a:avLst/>
          </a:prstGeom>
          <a:solidFill>
            <a:srgbClr val="D0D8E8"/>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72" name="Rectangle 31"/>
          <p:cNvSpPr>
            <a:spLocks noChangeArrowheads="1"/>
          </p:cNvSpPr>
          <p:nvPr/>
        </p:nvSpPr>
        <p:spPr bwMode="auto">
          <a:xfrm>
            <a:off x="2833688" y="4741863"/>
            <a:ext cx="741363" cy="365125"/>
          </a:xfrm>
          <a:prstGeom prst="rect">
            <a:avLst/>
          </a:prstGeom>
          <a:solidFill>
            <a:srgbClr val="D0D8E8"/>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73" name="Rectangle 32"/>
          <p:cNvSpPr>
            <a:spLocks noChangeArrowheads="1"/>
          </p:cNvSpPr>
          <p:nvPr/>
        </p:nvSpPr>
        <p:spPr bwMode="auto">
          <a:xfrm>
            <a:off x="3575051" y="4741863"/>
            <a:ext cx="1008063" cy="365125"/>
          </a:xfrm>
          <a:prstGeom prst="rect">
            <a:avLst/>
          </a:prstGeom>
          <a:solidFill>
            <a:srgbClr val="D0D8E8"/>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75" name="Rectangle 33"/>
          <p:cNvSpPr>
            <a:spLocks noChangeArrowheads="1"/>
          </p:cNvSpPr>
          <p:nvPr/>
        </p:nvSpPr>
        <p:spPr bwMode="auto">
          <a:xfrm>
            <a:off x="4583113" y="4741863"/>
            <a:ext cx="933450" cy="365125"/>
          </a:xfrm>
          <a:prstGeom prst="rect">
            <a:avLst/>
          </a:prstGeom>
          <a:solidFill>
            <a:srgbClr val="D0D8E8"/>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76" name="Rectangle 34"/>
          <p:cNvSpPr>
            <a:spLocks noChangeArrowheads="1"/>
          </p:cNvSpPr>
          <p:nvPr/>
        </p:nvSpPr>
        <p:spPr bwMode="auto">
          <a:xfrm>
            <a:off x="5516563" y="4741863"/>
            <a:ext cx="974725" cy="731838"/>
          </a:xfrm>
          <a:prstGeom prst="rect">
            <a:avLst/>
          </a:prstGeom>
          <a:solidFill>
            <a:srgbClr val="D0D8E8"/>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77" name="Rectangle 35"/>
          <p:cNvSpPr>
            <a:spLocks noChangeArrowheads="1"/>
          </p:cNvSpPr>
          <p:nvPr/>
        </p:nvSpPr>
        <p:spPr bwMode="auto">
          <a:xfrm>
            <a:off x="6491288" y="4741863"/>
            <a:ext cx="1920875" cy="731838"/>
          </a:xfrm>
          <a:prstGeom prst="rect">
            <a:avLst/>
          </a:prstGeom>
          <a:solidFill>
            <a:srgbClr val="D0D8E8"/>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78" name="Rectangle 36"/>
          <p:cNvSpPr>
            <a:spLocks noChangeArrowheads="1"/>
          </p:cNvSpPr>
          <p:nvPr/>
        </p:nvSpPr>
        <p:spPr bwMode="auto">
          <a:xfrm>
            <a:off x="2833688" y="5106988"/>
            <a:ext cx="741363" cy="366713"/>
          </a:xfrm>
          <a:prstGeom prst="rect">
            <a:avLst/>
          </a:prstGeom>
          <a:solidFill>
            <a:srgbClr val="E9EDF4"/>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79" name="Rectangle 37"/>
          <p:cNvSpPr>
            <a:spLocks noChangeArrowheads="1"/>
          </p:cNvSpPr>
          <p:nvPr/>
        </p:nvSpPr>
        <p:spPr bwMode="auto">
          <a:xfrm>
            <a:off x="3575051" y="5106988"/>
            <a:ext cx="1008063" cy="366713"/>
          </a:xfrm>
          <a:prstGeom prst="rect">
            <a:avLst/>
          </a:prstGeom>
          <a:solidFill>
            <a:srgbClr val="E9EDF4"/>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80" name="Rectangle 38"/>
          <p:cNvSpPr>
            <a:spLocks noChangeArrowheads="1"/>
          </p:cNvSpPr>
          <p:nvPr/>
        </p:nvSpPr>
        <p:spPr bwMode="auto">
          <a:xfrm>
            <a:off x="4583113" y="5106988"/>
            <a:ext cx="933450" cy="366713"/>
          </a:xfrm>
          <a:prstGeom prst="rect">
            <a:avLst/>
          </a:prstGeom>
          <a:solidFill>
            <a:srgbClr val="E9EDF4"/>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81" name="Rectangle 39"/>
          <p:cNvSpPr>
            <a:spLocks noChangeArrowheads="1"/>
          </p:cNvSpPr>
          <p:nvPr/>
        </p:nvSpPr>
        <p:spPr bwMode="auto">
          <a:xfrm>
            <a:off x="2827338" y="2511425"/>
            <a:ext cx="12700" cy="2968625"/>
          </a:xfrm>
          <a:prstGeom prst="rect">
            <a:avLst/>
          </a:prstGeom>
          <a:solidFill>
            <a:srgbClr val="FFFFFF"/>
          </a:solidFill>
          <a:ln w="0" cap="flat">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82" name="Rectangle 40"/>
          <p:cNvSpPr>
            <a:spLocks noChangeArrowheads="1"/>
          </p:cNvSpPr>
          <p:nvPr/>
        </p:nvSpPr>
        <p:spPr bwMode="auto">
          <a:xfrm>
            <a:off x="5510213" y="2511425"/>
            <a:ext cx="12700" cy="2968625"/>
          </a:xfrm>
          <a:prstGeom prst="rect">
            <a:avLst/>
          </a:prstGeom>
          <a:solidFill>
            <a:srgbClr val="FFFFFF"/>
          </a:solidFill>
          <a:ln w="0" cap="flat">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83" name="Rectangle 41"/>
          <p:cNvSpPr>
            <a:spLocks noChangeArrowheads="1"/>
          </p:cNvSpPr>
          <p:nvPr/>
        </p:nvSpPr>
        <p:spPr bwMode="auto">
          <a:xfrm>
            <a:off x="6484938" y="2511425"/>
            <a:ext cx="12700" cy="2968625"/>
          </a:xfrm>
          <a:prstGeom prst="rect">
            <a:avLst/>
          </a:prstGeom>
          <a:solidFill>
            <a:srgbClr val="FFFFFF"/>
          </a:solidFill>
          <a:ln w="0" cap="flat">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84" name="Rectangle 42"/>
          <p:cNvSpPr>
            <a:spLocks noChangeArrowheads="1"/>
          </p:cNvSpPr>
          <p:nvPr/>
        </p:nvSpPr>
        <p:spPr bwMode="auto">
          <a:xfrm>
            <a:off x="727076" y="3259138"/>
            <a:ext cx="7691438" cy="38100"/>
          </a:xfrm>
          <a:prstGeom prst="rect">
            <a:avLst/>
          </a:prstGeom>
          <a:solidFill>
            <a:srgbClr val="FFFFFF"/>
          </a:solidFill>
          <a:ln w="0" cap="flat">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85" name="Rectangle 43"/>
          <p:cNvSpPr>
            <a:spLocks noChangeArrowheads="1"/>
          </p:cNvSpPr>
          <p:nvPr/>
        </p:nvSpPr>
        <p:spPr bwMode="auto">
          <a:xfrm>
            <a:off x="727076" y="4003675"/>
            <a:ext cx="7691438" cy="12700"/>
          </a:xfrm>
          <a:prstGeom prst="rect">
            <a:avLst/>
          </a:prstGeom>
          <a:solidFill>
            <a:srgbClr val="FFFFFF"/>
          </a:solidFill>
          <a:ln w="0" cap="flat">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86" name="Rectangle 44"/>
          <p:cNvSpPr>
            <a:spLocks noChangeArrowheads="1"/>
          </p:cNvSpPr>
          <p:nvPr/>
        </p:nvSpPr>
        <p:spPr bwMode="auto">
          <a:xfrm>
            <a:off x="727076" y="4735513"/>
            <a:ext cx="7691438" cy="12700"/>
          </a:xfrm>
          <a:prstGeom prst="rect">
            <a:avLst/>
          </a:prstGeom>
          <a:solidFill>
            <a:srgbClr val="FFFFFF"/>
          </a:solidFill>
          <a:ln w="0" cap="flat">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87" name="Rectangle 45"/>
          <p:cNvSpPr>
            <a:spLocks noChangeArrowheads="1"/>
          </p:cNvSpPr>
          <p:nvPr/>
        </p:nvSpPr>
        <p:spPr bwMode="auto">
          <a:xfrm>
            <a:off x="727076" y="2511425"/>
            <a:ext cx="12700" cy="2968625"/>
          </a:xfrm>
          <a:prstGeom prst="rect">
            <a:avLst/>
          </a:prstGeom>
          <a:solidFill>
            <a:srgbClr val="FFFFFF"/>
          </a:solidFill>
          <a:ln w="0" cap="flat">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88" name="Rectangle 46"/>
          <p:cNvSpPr>
            <a:spLocks noChangeArrowheads="1"/>
          </p:cNvSpPr>
          <p:nvPr/>
        </p:nvSpPr>
        <p:spPr bwMode="auto">
          <a:xfrm>
            <a:off x="8407401" y="2511425"/>
            <a:ext cx="11113" cy="2968625"/>
          </a:xfrm>
          <a:prstGeom prst="rect">
            <a:avLst/>
          </a:prstGeom>
          <a:solidFill>
            <a:srgbClr val="FFFFFF"/>
          </a:solidFill>
          <a:ln w="0" cap="flat">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89" name="Rectangle 47"/>
          <p:cNvSpPr>
            <a:spLocks noChangeArrowheads="1"/>
          </p:cNvSpPr>
          <p:nvPr/>
        </p:nvSpPr>
        <p:spPr bwMode="auto">
          <a:xfrm>
            <a:off x="727076" y="2511425"/>
            <a:ext cx="7691438" cy="12700"/>
          </a:xfrm>
          <a:prstGeom prst="rect">
            <a:avLst/>
          </a:prstGeom>
          <a:solidFill>
            <a:srgbClr val="FFFFFF"/>
          </a:solidFill>
          <a:ln w="0" cap="flat">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90" name="Rectangle 48"/>
          <p:cNvSpPr>
            <a:spLocks noChangeArrowheads="1"/>
          </p:cNvSpPr>
          <p:nvPr/>
        </p:nvSpPr>
        <p:spPr bwMode="auto">
          <a:xfrm>
            <a:off x="727076" y="5467350"/>
            <a:ext cx="7691438" cy="12700"/>
          </a:xfrm>
          <a:prstGeom prst="rect">
            <a:avLst/>
          </a:prstGeom>
          <a:solidFill>
            <a:srgbClr val="FFFFFF"/>
          </a:solidFill>
          <a:ln w="0" cap="flat">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91" name="Rectangle 49"/>
          <p:cNvSpPr>
            <a:spLocks noChangeArrowheads="1"/>
          </p:cNvSpPr>
          <p:nvPr/>
        </p:nvSpPr>
        <p:spPr bwMode="auto">
          <a:xfrm>
            <a:off x="825501" y="2757488"/>
            <a:ext cx="852488" cy="3397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smtClean="0">
                <a:ln>
                  <a:noFill/>
                </a:ln>
                <a:solidFill>
                  <a:srgbClr val="FFFFFF"/>
                </a:solidFill>
                <a:effectLst/>
                <a:latin typeface="Calibri" pitchFamily="34" charset="0"/>
                <a:cs typeface="Arial" pitchFamily="34" charset="0"/>
              </a:rPr>
              <a:t>Feature</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3092" name="Rectangle 50"/>
          <p:cNvSpPr>
            <a:spLocks noChangeArrowheads="1"/>
          </p:cNvSpPr>
          <p:nvPr/>
        </p:nvSpPr>
        <p:spPr bwMode="auto">
          <a:xfrm>
            <a:off x="2925763" y="2620963"/>
            <a:ext cx="1549400" cy="3397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1" i="1" u="none" strike="noStrike" cap="none" normalizeH="0" baseline="0" smtClean="0">
                <a:ln>
                  <a:noFill/>
                </a:ln>
                <a:solidFill>
                  <a:srgbClr val="FFFFFF"/>
                </a:solidFill>
                <a:effectLst/>
                <a:latin typeface="Calibri" pitchFamily="34" charset="0"/>
                <a:cs typeface="Arial" pitchFamily="34" charset="0"/>
              </a:rPr>
              <a:t>Possible values</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3093" name="Rectangle 51"/>
          <p:cNvSpPr>
            <a:spLocks noChangeArrowheads="1"/>
          </p:cNvSpPr>
          <p:nvPr/>
        </p:nvSpPr>
        <p:spPr bwMode="auto">
          <a:xfrm>
            <a:off x="2925763" y="2894013"/>
            <a:ext cx="2184400" cy="3397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smtClean="0">
                <a:ln>
                  <a:noFill/>
                </a:ln>
                <a:solidFill>
                  <a:srgbClr val="FFFFFF"/>
                </a:solidFill>
                <a:effectLst/>
                <a:latin typeface="Calibri" pitchFamily="34" charset="0"/>
                <a:cs typeface="Arial" pitchFamily="34" charset="0"/>
              </a:rPr>
              <a:t>Prevalence in training</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3094" name="Rectangle 52"/>
          <p:cNvSpPr>
            <a:spLocks noChangeArrowheads="1"/>
          </p:cNvSpPr>
          <p:nvPr/>
        </p:nvSpPr>
        <p:spPr bwMode="auto">
          <a:xfrm>
            <a:off x="5026026" y="2894013"/>
            <a:ext cx="406400" cy="3397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smtClean="0">
                <a:ln>
                  <a:noFill/>
                </a:ln>
                <a:solidFill>
                  <a:srgbClr val="FFFFFF"/>
                </a:solidFill>
                <a:effectLst/>
                <a:latin typeface="Calibri" pitchFamily="34" charset="0"/>
                <a:cs typeface="Arial" pitchFamily="34" charset="0"/>
              </a:rPr>
              <a:t>set</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3095" name="Rectangle 53"/>
          <p:cNvSpPr>
            <a:spLocks noChangeArrowheads="1"/>
          </p:cNvSpPr>
          <p:nvPr/>
        </p:nvSpPr>
        <p:spPr bwMode="auto">
          <a:xfrm>
            <a:off x="5608638" y="2620963"/>
            <a:ext cx="906463" cy="3397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smtClean="0">
                <a:ln>
                  <a:noFill/>
                </a:ln>
                <a:solidFill>
                  <a:srgbClr val="FFFFFF"/>
                </a:solidFill>
                <a:effectLst/>
                <a:latin typeface="Calibri" pitchFamily="34" charset="0"/>
                <a:cs typeface="Arial" pitchFamily="34" charset="0"/>
              </a:rPr>
              <a:t>Feature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3096" name="Rectangle 54"/>
          <p:cNvSpPr>
            <a:spLocks noChangeArrowheads="1"/>
          </p:cNvSpPr>
          <p:nvPr/>
        </p:nvSpPr>
        <p:spPr bwMode="auto">
          <a:xfrm>
            <a:off x="5608638" y="2897188"/>
            <a:ext cx="727075" cy="3397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smtClean="0">
                <a:ln>
                  <a:noFill/>
                </a:ln>
                <a:solidFill>
                  <a:srgbClr val="FFFFFF"/>
                </a:solidFill>
                <a:effectLst/>
                <a:latin typeface="Calibri" pitchFamily="34" charset="0"/>
                <a:cs typeface="Arial" pitchFamily="34" charset="0"/>
              </a:rPr>
              <a:t>error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3097" name="Rectangle 55"/>
          <p:cNvSpPr>
            <a:spLocks noChangeArrowheads="1"/>
          </p:cNvSpPr>
          <p:nvPr/>
        </p:nvSpPr>
        <p:spPr bwMode="auto">
          <a:xfrm>
            <a:off x="6208713" y="2884488"/>
            <a:ext cx="249238" cy="3270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smtClean="0">
                <a:ln>
                  <a:noFill/>
                </a:ln>
                <a:solidFill>
                  <a:srgbClr val="FFFFFF"/>
                </a:solidFill>
                <a:effectLst/>
                <a:latin typeface="Symbol" pitchFamily="18" charset="2"/>
                <a:cs typeface="Arial" pitchFamily="34" charset="0"/>
              </a:rPr>
              <a:t>d</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3098" name="Rectangle 56"/>
          <p:cNvSpPr>
            <a:spLocks noChangeArrowheads="1"/>
          </p:cNvSpPr>
          <p:nvPr/>
        </p:nvSpPr>
        <p:spPr bwMode="auto">
          <a:xfrm>
            <a:off x="6319838" y="2897188"/>
            <a:ext cx="193675" cy="3397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smtClean="0">
                <a:ln>
                  <a:noFill/>
                </a:ln>
                <a:solidFill>
                  <a:srgbClr val="FFFFFF"/>
                </a:solidFill>
                <a:effectLst/>
                <a:latin typeface="Calibri" pitchFamily="34" charset="0"/>
                <a:cs typeface="Arial" pitchFamily="34" charset="0"/>
              </a:rPr>
              <a:t>)</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3099" name="Rectangle 57"/>
          <p:cNvSpPr>
            <a:spLocks noChangeArrowheads="1"/>
          </p:cNvSpPr>
          <p:nvPr/>
        </p:nvSpPr>
        <p:spPr bwMode="auto">
          <a:xfrm>
            <a:off x="6583363" y="2560638"/>
            <a:ext cx="1944688" cy="4143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200" b="1" i="0" u="none" strike="noStrike" cap="none" normalizeH="0" baseline="0" smtClean="0">
                <a:ln>
                  <a:noFill/>
                </a:ln>
                <a:solidFill>
                  <a:srgbClr val="FFFFFF"/>
                </a:solidFill>
                <a:effectLst/>
                <a:latin typeface="Calibri" pitchFamily="34" charset="0"/>
                <a:cs typeface="Arial" pitchFamily="34" charset="0"/>
              </a:rPr>
              <a:t>Expected pred.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3100" name="Rectangle 58"/>
          <p:cNvSpPr>
            <a:spLocks noChangeArrowheads="1"/>
          </p:cNvSpPr>
          <p:nvPr/>
        </p:nvSpPr>
        <p:spPr bwMode="auto">
          <a:xfrm>
            <a:off x="6583363" y="2895600"/>
            <a:ext cx="1774825" cy="4143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200" b="1" i="0" u="none" strike="noStrike" cap="none" normalizeH="0" baseline="0" smtClean="0">
                <a:ln>
                  <a:noFill/>
                </a:ln>
                <a:solidFill>
                  <a:srgbClr val="FFFFFF"/>
                </a:solidFill>
                <a:effectLst/>
                <a:latin typeface="Calibri" pitchFamily="34" charset="0"/>
                <a:cs typeface="Arial" pitchFamily="34" charset="0"/>
              </a:rPr>
              <a:t>interval width</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3101" name="Rectangle 59"/>
          <p:cNvSpPr>
            <a:spLocks noChangeArrowheads="1"/>
          </p:cNvSpPr>
          <p:nvPr/>
        </p:nvSpPr>
        <p:spPr bwMode="auto">
          <a:xfrm>
            <a:off x="825501" y="3367088"/>
            <a:ext cx="1179513" cy="3397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rgbClr val="000000"/>
                </a:solidFill>
                <a:effectLst/>
                <a:latin typeface="Calibri" pitchFamily="34" charset="0"/>
                <a:cs typeface="Arial" pitchFamily="34" charset="0"/>
              </a:rPr>
              <a:t>Number of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3102" name="Rectangle 60"/>
          <p:cNvSpPr>
            <a:spLocks noChangeArrowheads="1"/>
          </p:cNvSpPr>
          <p:nvPr/>
        </p:nvSpPr>
        <p:spPr bwMode="auto">
          <a:xfrm>
            <a:off x="825501" y="3640138"/>
            <a:ext cx="2032000" cy="3397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rgbClr val="000000"/>
                </a:solidFill>
                <a:effectLst/>
                <a:latin typeface="Calibri" pitchFamily="34" charset="0"/>
                <a:cs typeface="Arial" pitchFamily="34" charset="0"/>
              </a:rPr>
              <a:t>household members</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3103" name="Rectangle 61"/>
          <p:cNvSpPr>
            <a:spLocks noChangeArrowheads="1"/>
          </p:cNvSpPr>
          <p:nvPr/>
        </p:nvSpPr>
        <p:spPr bwMode="auto">
          <a:xfrm>
            <a:off x="3146426" y="3321050"/>
            <a:ext cx="233363" cy="3397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1" u="none" strike="noStrike" cap="none" normalizeH="0" baseline="0" smtClean="0">
                <a:ln>
                  <a:noFill/>
                </a:ln>
                <a:solidFill>
                  <a:srgbClr val="000000"/>
                </a:solidFill>
                <a:effectLst/>
                <a:latin typeface="Calibri" pitchFamily="34" charset="0"/>
                <a:cs typeface="Arial" pitchFamily="34" charset="0"/>
              </a:rPr>
              <a:t>1</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3104" name="Rectangle 62"/>
          <p:cNvSpPr>
            <a:spLocks noChangeArrowheads="1"/>
          </p:cNvSpPr>
          <p:nvPr/>
        </p:nvSpPr>
        <p:spPr bwMode="auto">
          <a:xfrm>
            <a:off x="3857626" y="3321050"/>
            <a:ext cx="234950" cy="3397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1" u="none" strike="noStrike" cap="none" normalizeH="0" baseline="0" smtClean="0">
                <a:ln>
                  <a:noFill/>
                </a:ln>
                <a:solidFill>
                  <a:srgbClr val="000000"/>
                </a:solidFill>
                <a:effectLst/>
                <a:latin typeface="Calibri" pitchFamily="34" charset="0"/>
                <a:cs typeface="Arial" pitchFamily="34" charset="0"/>
              </a:rPr>
              <a:t>2</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3105" name="Rectangle 63"/>
          <p:cNvSpPr>
            <a:spLocks noChangeArrowheads="1"/>
          </p:cNvSpPr>
          <p:nvPr/>
        </p:nvSpPr>
        <p:spPr bwMode="auto">
          <a:xfrm>
            <a:off x="4532313" y="3321050"/>
            <a:ext cx="234950" cy="3397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1" u="none" strike="noStrike" cap="none" normalizeH="0" baseline="0" smtClean="0">
                <a:ln>
                  <a:noFill/>
                </a:ln>
                <a:solidFill>
                  <a:srgbClr val="000000"/>
                </a:solidFill>
                <a:effectLst/>
                <a:latin typeface="Calibri" pitchFamily="34" charset="0"/>
                <a:cs typeface="Arial" pitchFamily="34" charset="0"/>
              </a:rPr>
              <a:t>3</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3106" name="Rectangle 64"/>
          <p:cNvSpPr>
            <a:spLocks noChangeArrowheads="1"/>
          </p:cNvSpPr>
          <p:nvPr/>
        </p:nvSpPr>
        <p:spPr bwMode="auto">
          <a:xfrm>
            <a:off x="5162551" y="3321050"/>
            <a:ext cx="233363" cy="3397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1" u="none" strike="noStrike" cap="none" normalizeH="0" baseline="0" smtClean="0">
                <a:ln>
                  <a:noFill/>
                </a:ln>
                <a:solidFill>
                  <a:srgbClr val="000000"/>
                </a:solidFill>
                <a:effectLst/>
                <a:latin typeface="Calibri" pitchFamily="34" charset="0"/>
                <a:cs typeface="Arial" pitchFamily="34" charset="0"/>
              </a:rPr>
              <a:t>4</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3107" name="Rectangle 65"/>
          <p:cNvSpPr>
            <a:spLocks noChangeArrowheads="1"/>
          </p:cNvSpPr>
          <p:nvPr/>
        </p:nvSpPr>
        <p:spPr bwMode="auto">
          <a:xfrm>
            <a:off x="5859463" y="3503613"/>
            <a:ext cx="409575" cy="3397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rgbClr val="000000"/>
                </a:solidFill>
                <a:effectLst/>
                <a:latin typeface="Calibri" pitchFamily="34" charset="0"/>
                <a:cs typeface="Arial" pitchFamily="34" charset="0"/>
              </a:rPr>
              <a:t>0.6</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3108" name="Rectangle 66"/>
          <p:cNvSpPr>
            <a:spLocks noChangeArrowheads="1"/>
          </p:cNvSpPr>
          <p:nvPr/>
        </p:nvSpPr>
        <p:spPr bwMode="auto">
          <a:xfrm>
            <a:off x="7134226" y="3425825"/>
            <a:ext cx="823913" cy="5270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800" b="1" i="0" u="none" strike="noStrike" cap="none" normalizeH="0" baseline="0" smtClean="0">
                <a:ln>
                  <a:noFill/>
                </a:ln>
                <a:solidFill>
                  <a:srgbClr val="000000"/>
                </a:solidFill>
                <a:effectLst/>
                <a:latin typeface="Calibri" pitchFamily="34" charset="0"/>
                <a:cs typeface="Arial" pitchFamily="34" charset="0"/>
              </a:rPr>
              <a:t>1.77</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3109" name="Rectangle 67"/>
          <p:cNvSpPr>
            <a:spLocks noChangeArrowheads="1"/>
          </p:cNvSpPr>
          <p:nvPr/>
        </p:nvSpPr>
        <p:spPr bwMode="auto">
          <a:xfrm>
            <a:off x="3059113" y="3687763"/>
            <a:ext cx="407988" cy="3397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rgbClr val="000000"/>
                </a:solidFill>
                <a:effectLst/>
                <a:latin typeface="Calibri" pitchFamily="34" charset="0"/>
                <a:cs typeface="Arial" pitchFamily="34" charset="0"/>
              </a:rPr>
              <a:t>0.1</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3110" name="Rectangle 68"/>
          <p:cNvSpPr>
            <a:spLocks noChangeArrowheads="1"/>
          </p:cNvSpPr>
          <p:nvPr/>
        </p:nvSpPr>
        <p:spPr bwMode="auto">
          <a:xfrm>
            <a:off x="3770313" y="3687763"/>
            <a:ext cx="407988" cy="3397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rgbClr val="000000"/>
                </a:solidFill>
                <a:effectLst/>
                <a:latin typeface="Calibri" pitchFamily="34" charset="0"/>
                <a:cs typeface="Arial" pitchFamily="34" charset="0"/>
              </a:rPr>
              <a:t>0.1</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3111" name="Rectangle 69"/>
          <p:cNvSpPr>
            <a:spLocks noChangeArrowheads="1"/>
          </p:cNvSpPr>
          <p:nvPr/>
        </p:nvSpPr>
        <p:spPr bwMode="auto">
          <a:xfrm>
            <a:off x="4445001" y="3687763"/>
            <a:ext cx="407988" cy="3397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rgbClr val="000000"/>
                </a:solidFill>
                <a:effectLst/>
                <a:latin typeface="Calibri" pitchFamily="34" charset="0"/>
                <a:cs typeface="Arial" pitchFamily="34" charset="0"/>
              </a:rPr>
              <a:t>0.2</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3112" name="Rectangle 70"/>
          <p:cNvSpPr>
            <a:spLocks noChangeArrowheads="1"/>
          </p:cNvSpPr>
          <p:nvPr/>
        </p:nvSpPr>
        <p:spPr bwMode="auto">
          <a:xfrm>
            <a:off x="5075238" y="3687763"/>
            <a:ext cx="407988" cy="3397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rgbClr val="000000"/>
                </a:solidFill>
                <a:effectLst/>
                <a:latin typeface="Calibri" pitchFamily="34" charset="0"/>
                <a:cs typeface="Arial" pitchFamily="34" charset="0"/>
              </a:rPr>
              <a:t>0.5</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3113" name="Rectangle 71"/>
          <p:cNvSpPr>
            <a:spLocks noChangeArrowheads="1"/>
          </p:cNvSpPr>
          <p:nvPr/>
        </p:nvSpPr>
        <p:spPr bwMode="auto">
          <a:xfrm>
            <a:off x="825501" y="4235450"/>
            <a:ext cx="1765300" cy="3397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rgbClr val="000000"/>
                </a:solidFill>
                <a:effectLst/>
                <a:latin typeface="Calibri" pitchFamily="34" charset="0"/>
                <a:cs typeface="Arial" pitchFamily="34" charset="0"/>
              </a:rPr>
              <a:t>Water heater size</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3114" name="Rectangle 72"/>
          <p:cNvSpPr>
            <a:spLocks noChangeArrowheads="1"/>
          </p:cNvSpPr>
          <p:nvPr/>
        </p:nvSpPr>
        <p:spPr bwMode="auto">
          <a:xfrm>
            <a:off x="2951163" y="4052888"/>
            <a:ext cx="623888" cy="3397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1" u="none" strike="noStrike" cap="none" normalizeH="0" baseline="0" smtClean="0">
                <a:ln>
                  <a:noFill/>
                </a:ln>
                <a:solidFill>
                  <a:srgbClr val="000000"/>
                </a:solidFill>
                <a:effectLst/>
                <a:latin typeface="Calibri" pitchFamily="34" charset="0"/>
                <a:cs typeface="Arial" pitchFamily="34" charset="0"/>
              </a:rPr>
              <a:t>Small</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3115" name="Rectangle 73"/>
          <p:cNvSpPr>
            <a:spLocks noChangeArrowheads="1"/>
          </p:cNvSpPr>
          <p:nvPr/>
        </p:nvSpPr>
        <p:spPr bwMode="auto">
          <a:xfrm>
            <a:off x="3692526" y="4052888"/>
            <a:ext cx="892175" cy="3397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1" u="none" strike="noStrike" cap="none" normalizeH="0" baseline="0" smtClean="0">
                <a:ln>
                  <a:noFill/>
                </a:ln>
                <a:solidFill>
                  <a:srgbClr val="000000"/>
                </a:solidFill>
                <a:effectLst/>
                <a:latin typeface="Calibri" pitchFamily="34" charset="0"/>
                <a:cs typeface="Arial" pitchFamily="34" charset="0"/>
              </a:rPr>
              <a:t>Medium</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3116" name="Rectangle 74"/>
          <p:cNvSpPr>
            <a:spLocks noChangeArrowheads="1"/>
          </p:cNvSpPr>
          <p:nvPr/>
        </p:nvSpPr>
        <p:spPr bwMode="auto">
          <a:xfrm>
            <a:off x="4791076" y="4052888"/>
            <a:ext cx="639763" cy="3397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1" u="none" strike="noStrike" cap="none" normalizeH="0" baseline="0" smtClean="0">
                <a:ln>
                  <a:noFill/>
                </a:ln>
                <a:solidFill>
                  <a:srgbClr val="000000"/>
                </a:solidFill>
                <a:effectLst/>
                <a:latin typeface="Calibri" pitchFamily="34" charset="0"/>
                <a:cs typeface="Arial" pitchFamily="34" charset="0"/>
              </a:rPr>
              <a:t>Large</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3117" name="Rectangle 75"/>
          <p:cNvSpPr>
            <a:spLocks noChangeArrowheads="1"/>
          </p:cNvSpPr>
          <p:nvPr/>
        </p:nvSpPr>
        <p:spPr bwMode="auto">
          <a:xfrm>
            <a:off x="5859463" y="4235450"/>
            <a:ext cx="409575" cy="3397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rgbClr val="000000"/>
                </a:solidFill>
                <a:effectLst/>
                <a:latin typeface="Calibri" pitchFamily="34" charset="0"/>
                <a:cs typeface="Arial" pitchFamily="34" charset="0"/>
              </a:rPr>
              <a:t>0.3</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3118" name="Rectangle 76"/>
          <p:cNvSpPr>
            <a:spLocks noChangeArrowheads="1"/>
          </p:cNvSpPr>
          <p:nvPr/>
        </p:nvSpPr>
        <p:spPr bwMode="auto">
          <a:xfrm>
            <a:off x="7134226" y="4157663"/>
            <a:ext cx="823913" cy="5270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800" b="1" i="0" u="none" strike="noStrike" cap="none" normalizeH="0" baseline="0" smtClean="0">
                <a:ln>
                  <a:noFill/>
                </a:ln>
                <a:solidFill>
                  <a:srgbClr val="000000"/>
                </a:solidFill>
                <a:effectLst/>
                <a:latin typeface="Calibri" pitchFamily="34" charset="0"/>
                <a:cs typeface="Arial" pitchFamily="34" charset="0"/>
              </a:rPr>
              <a:t>1.78</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3119" name="Rectangle 77"/>
          <p:cNvSpPr>
            <a:spLocks noChangeArrowheads="1"/>
          </p:cNvSpPr>
          <p:nvPr/>
        </p:nvSpPr>
        <p:spPr bwMode="auto">
          <a:xfrm>
            <a:off x="3059113" y="4418013"/>
            <a:ext cx="407988" cy="3397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rgbClr val="000000"/>
                </a:solidFill>
                <a:effectLst/>
                <a:latin typeface="Calibri" pitchFamily="34" charset="0"/>
                <a:cs typeface="Arial" pitchFamily="34" charset="0"/>
              </a:rPr>
              <a:t>0.1</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3120" name="Rectangle 78"/>
          <p:cNvSpPr>
            <a:spLocks noChangeArrowheads="1"/>
          </p:cNvSpPr>
          <p:nvPr/>
        </p:nvSpPr>
        <p:spPr bwMode="auto">
          <a:xfrm>
            <a:off x="3935413" y="4418013"/>
            <a:ext cx="407988" cy="3397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rgbClr val="000000"/>
                </a:solidFill>
                <a:effectLst/>
                <a:latin typeface="Calibri" pitchFamily="34" charset="0"/>
                <a:cs typeface="Arial" pitchFamily="34" charset="0"/>
              </a:rPr>
              <a:t>0.7</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3121" name="Rectangle 79"/>
          <p:cNvSpPr>
            <a:spLocks noChangeArrowheads="1"/>
          </p:cNvSpPr>
          <p:nvPr/>
        </p:nvSpPr>
        <p:spPr bwMode="auto">
          <a:xfrm>
            <a:off x="4905376" y="4418013"/>
            <a:ext cx="409575" cy="3397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rgbClr val="000000"/>
                </a:solidFill>
                <a:effectLst/>
                <a:latin typeface="Calibri" pitchFamily="34" charset="0"/>
                <a:cs typeface="Arial" pitchFamily="34" charset="0"/>
              </a:rPr>
              <a:t>0.2</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3122" name="Rectangle 80"/>
          <p:cNvSpPr>
            <a:spLocks noChangeArrowheads="1"/>
          </p:cNvSpPr>
          <p:nvPr/>
        </p:nvSpPr>
        <p:spPr bwMode="auto">
          <a:xfrm>
            <a:off x="825501" y="4830763"/>
            <a:ext cx="1522413" cy="3397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rgbClr val="000000"/>
                </a:solidFill>
                <a:effectLst/>
                <a:latin typeface="Calibri" pitchFamily="34" charset="0"/>
                <a:cs typeface="Arial" pitchFamily="34" charset="0"/>
              </a:rPr>
              <a:t>Age of heating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3123" name="Rectangle 81"/>
          <p:cNvSpPr>
            <a:spLocks noChangeArrowheads="1"/>
          </p:cNvSpPr>
          <p:nvPr/>
        </p:nvSpPr>
        <p:spPr bwMode="auto">
          <a:xfrm>
            <a:off x="825501" y="5103813"/>
            <a:ext cx="771525" cy="3397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rgbClr val="000000"/>
                </a:solidFill>
                <a:effectLst/>
                <a:latin typeface="Calibri" pitchFamily="34" charset="0"/>
                <a:cs typeface="Arial" pitchFamily="34" charset="0"/>
              </a:rPr>
              <a:t>system</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3124" name="Rectangle 82"/>
          <p:cNvSpPr>
            <a:spLocks noChangeArrowheads="1"/>
          </p:cNvSpPr>
          <p:nvPr/>
        </p:nvSpPr>
        <p:spPr bwMode="auto">
          <a:xfrm>
            <a:off x="2995613" y="4783138"/>
            <a:ext cx="538163" cy="3397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1" u="none" strike="noStrike" cap="none" normalizeH="0" baseline="0" smtClean="0">
                <a:ln>
                  <a:noFill/>
                </a:ln>
                <a:solidFill>
                  <a:srgbClr val="000000"/>
                </a:solidFill>
                <a:effectLst/>
                <a:latin typeface="Calibri" pitchFamily="34" charset="0"/>
                <a:cs typeface="Arial" pitchFamily="34" charset="0"/>
              </a:rPr>
              <a:t>New</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3125" name="Rectangle 83"/>
          <p:cNvSpPr>
            <a:spLocks noChangeArrowheads="1"/>
          </p:cNvSpPr>
          <p:nvPr/>
        </p:nvSpPr>
        <p:spPr bwMode="auto">
          <a:xfrm>
            <a:off x="3919538" y="4783138"/>
            <a:ext cx="436563" cy="3397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1" u="none" strike="noStrike" cap="none" normalizeH="0" baseline="0" smtClean="0">
                <a:ln>
                  <a:noFill/>
                </a:ln>
                <a:solidFill>
                  <a:srgbClr val="000000"/>
                </a:solidFill>
                <a:effectLst/>
                <a:latin typeface="Calibri" pitchFamily="34" charset="0"/>
                <a:cs typeface="Arial" pitchFamily="34" charset="0"/>
              </a:rPr>
              <a:t>Old</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3126" name="Rectangle 84"/>
          <p:cNvSpPr>
            <a:spLocks noChangeArrowheads="1"/>
          </p:cNvSpPr>
          <p:nvPr/>
        </p:nvSpPr>
        <p:spPr bwMode="auto">
          <a:xfrm>
            <a:off x="4702176" y="4783138"/>
            <a:ext cx="819150" cy="3397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1" u="none" strike="noStrike" cap="none" normalizeH="0" baseline="0" smtClean="0">
                <a:ln>
                  <a:noFill/>
                </a:ln>
                <a:solidFill>
                  <a:srgbClr val="000000"/>
                </a:solidFill>
                <a:effectLst/>
                <a:latin typeface="Calibri" pitchFamily="34" charset="0"/>
                <a:cs typeface="Arial" pitchFamily="34" charset="0"/>
              </a:rPr>
              <a:t>Ancient</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3127" name="Rectangle 85"/>
          <p:cNvSpPr>
            <a:spLocks noChangeArrowheads="1"/>
          </p:cNvSpPr>
          <p:nvPr/>
        </p:nvSpPr>
        <p:spPr bwMode="auto">
          <a:xfrm>
            <a:off x="5859463" y="4967288"/>
            <a:ext cx="409575" cy="3397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rgbClr val="000000"/>
                </a:solidFill>
                <a:effectLst/>
                <a:latin typeface="Calibri" pitchFamily="34" charset="0"/>
                <a:cs typeface="Arial" pitchFamily="34" charset="0"/>
              </a:rPr>
              <a:t>0.4</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3128" name="Rectangle 86"/>
          <p:cNvSpPr>
            <a:spLocks noChangeArrowheads="1"/>
          </p:cNvSpPr>
          <p:nvPr/>
        </p:nvSpPr>
        <p:spPr bwMode="auto">
          <a:xfrm>
            <a:off x="7134226" y="4889500"/>
            <a:ext cx="823913" cy="5270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800" b="1" i="0" u="none" strike="noStrike" cap="none" normalizeH="0" baseline="0" smtClean="0">
                <a:ln>
                  <a:noFill/>
                </a:ln>
                <a:solidFill>
                  <a:srgbClr val="000000"/>
                </a:solidFill>
                <a:effectLst/>
                <a:latin typeface="Calibri" pitchFamily="34" charset="0"/>
                <a:cs typeface="Arial" pitchFamily="34" charset="0"/>
              </a:rPr>
              <a:t>1.67</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3129" name="Rectangle 87"/>
          <p:cNvSpPr>
            <a:spLocks noChangeArrowheads="1"/>
          </p:cNvSpPr>
          <p:nvPr/>
        </p:nvSpPr>
        <p:spPr bwMode="auto">
          <a:xfrm>
            <a:off x="3059113" y="5149850"/>
            <a:ext cx="407988" cy="3397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rgbClr val="000000"/>
                </a:solidFill>
                <a:effectLst/>
                <a:latin typeface="Calibri" pitchFamily="34" charset="0"/>
                <a:cs typeface="Arial" pitchFamily="34" charset="0"/>
              </a:rPr>
              <a:t>0.6</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3130" name="Rectangle 88"/>
          <p:cNvSpPr>
            <a:spLocks noChangeArrowheads="1"/>
          </p:cNvSpPr>
          <p:nvPr/>
        </p:nvSpPr>
        <p:spPr bwMode="auto">
          <a:xfrm>
            <a:off x="3935413" y="5149850"/>
            <a:ext cx="407988" cy="3397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rgbClr val="000000"/>
                </a:solidFill>
                <a:effectLst/>
                <a:latin typeface="Calibri" pitchFamily="34" charset="0"/>
                <a:cs typeface="Arial" pitchFamily="34" charset="0"/>
              </a:rPr>
              <a:t>0.3</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3131" name="Rectangle 89"/>
          <p:cNvSpPr>
            <a:spLocks noChangeArrowheads="1"/>
          </p:cNvSpPr>
          <p:nvPr/>
        </p:nvSpPr>
        <p:spPr bwMode="auto">
          <a:xfrm>
            <a:off x="4905376" y="5149850"/>
            <a:ext cx="409575" cy="3397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rgbClr val="000000"/>
                </a:solidFill>
                <a:effectLst/>
                <a:latin typeface="Calibri" pitchFamily="34" charset="0"/>
                <a:cs typeface="Arial" pitchFamily="34" charset="0"/>
              </a:rPr>
              <a:t>0.1</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Tree>
    <p:extLst>
      <p:ext uri="{BB962C8B-B14F-4D97-AF65-F5344CB8AC3E}">
        <p14:creationId xmlns:p14="http://schemas.microsoft.com/office/powerpoint/2010/main" val="29781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07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08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08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09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10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10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11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1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7" grpId="0" animBg="1"/>
      <p:bldP spid="27" grpId="0" animBg="1"/>
      <p:bldP spid="3077" grpId="0" animBg="1"/>
      <p:bldP spid="3083" grpId="0" animBg="1"/>
      <p:bldP spid="3088" grpId="0" animBg="1"/>
      <p:bldP spid="3099" grpId="0"/>
      <p:bldP spid="3100" grpId="0"/>
      <p:bldP spid="3108" grpId="0"/>
      <p:bldP spid="3118" grpId="0"/>
      <p:bldP spid="3128"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Penalize the expected prediction interval widths by the feature costs.</a:t>
            </a:r>
            <a:endParaRPr lang="en-US" dirty="0"/>
          </a:p>
        </p:txBody>
      </p:sp>
      <mc:AlternateContent xmlns:mc="http://schemas.openxmlformats.org/markup-compatibility/2006" xmlns:a14="http://schemas.microsoft.com/office/drawing/2010/main">
        <mc:Choice Requires="a14">
          <p:sp>
            <p:nvSpPr>
              <p:cNvPr id="5" name="Rectangle 4"/>
              <p:cNvSpPr/>
              <p:nvPr/>
            </p:nvSpPr>
            <p:spPr>
              <a:xfrm>
                <a:off x="2057400" y="5262541"/>
                <a:ext cx="5334000" cy="75725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sz="4000" i="1">
                              <a:latin typeface="Cambria Math" charset="0"/>
                            </a:rPr>
                          </m:ctrlPr>
                        </m:sSupPr>
                        <m:e>
                          <m:r>
                            <a:rPr lang="en-US" sz="4000" i="1">
                              <a:latin typeface="Cambria Math"/>
                            </a:rPr>
                            <m:t>𝑓</m:t>
                          </m:r>
                        </m:e>
                        <m:sup>
                          <m:r>
                            <a:rPr lang="en-US" sz="4000" i="1">
                              <a:latin typeface="Cambria Math"/>
                            </a:rPr>
                            <m:t>⋆</m:t>
                          </m:r>
                        </m:sup>
                      </m:sSup>
                      <m:r>
                        <a:rPr lang="en-US" sz="4000" i="1">
                          <a:latin typeface="Cambria Math"/>
                        </a:rPr>
                        <m:t>=</m:t>
                      </m:r>
                      <m:func>
                        <m:funcPr>
                          <m:ctrlPr>
                            <a:rPr lang="en-US" sz="4000" i="1">
                              <a:latin typeface="Cambria Math" charset="0"/>
                            </a:rPr>
                          </m:ctrlPr>
                        </m:funcPr>
                        <m:fName>
                          <m:r>
                            <m:rPr>
                              <m:sty m:val="p"/>
                            </m:rPr>
                            <a:rPr lang="en-US" sz="4000" i="1">
                              <a:latin typeface="Cambria Math"/>
                            </a:rPr>
                            <m:t>argmin</m:t>
                          </m:r>
                        </m:fName>
                        <m:e>
                          <m:sSub>
                            <m:sSubPr>
                              <m:ctrlPr>
                                <a:rPr lang="en-US" sz="4000" i="1">
                                  <a:latin typeface="Cambria Math" charset="0"/>
                                </a:rPr>
                              </m:ctrlPr>
                            </m:sSubPr>
                            <m:e>
                              <m:r>
                                <a:rPr lang="en-US" sz="4000" i="1">
                                  <a:latin typeface="Cambria Math"/>
                                </a:rPr>
                                <m:t>𝐸</m:t>
                              </m:r>
                            </m:e>
                            <m:sub>
                              <m:r>
                                <a:rPr lang="en-US" sz="4000" i="1">
                                  <a:latin typeface="Cambria Math"/>
                                </a:rPr>
                                <m:t>𝑓</m:t>
                              </m:r>
                            </m:sub>
                          </m:sSub>
                          <m:r>
                            <a:rPr lang="en-US" sz="4000" i="1">
                              <a:latin typeface="Cambria Math"/>
                            </a:rPr>
                            <m:t>+</m:t>
                          </m:r>
                          <m:r>
                            <a:rPr lang="en-US" sz="4000" i="1">
                              <a:latin typeface="Cambria Math"/>
                            </a:rPr>
                            <m:t>𝜆</m:t>
                          </m:r>
                          <m:sSub>
                            <m:sSubPr>
                              <m:ctrlPr>
                                <a:rPr lang="en-US" sz="4000" i="1">
                                  <a:latin typeface="Cambria Math" charset="0"/>
                                </a:rPr>
                              </m:ctrlPr>
                            </m:sSubPr>
                            <m:e>
                              <m:r>
                                <a:rPr lang="en-US" sz="4000" i="1">
                                  <a:latin typeface="Cambria Math"/>
                                </a:rPr>
                                <m:t>𝑐</m:t>
                              </m:r>
                            </m:e>
                            <m:sub>
                              <m:r>
                                <a:rPr lang="en-US" sz="4000" i="1">
                                  <a:latin typeface="Cambria Math"/>
                                </a:rPr>
                                <m:t>𝑓</m:t>
                              </m:r>
                            </m:sub>
                          </m:sSub>
                        </m:e>
                      </m:func>
                    </m:oMath>
                  </m:oMathPara>
                </a14:m>
                <a:endParaRPr lang="en-US" sz="4000" dirty="0"/>
              </a:p>
            </p:txBody>
          </p:sp>
        </mc:Choice>
        <mc:Fallback xmlns="">
          <p:sp>
            <p:nvSpPr>
              <p:cNvPr id="5" name="Rectangle 4"/>
              <p:cNvSpPr>
                <a:spLocks noRot="1" noChangeAspect="1" noMove="1" noResize="1" noEditPoints="1" noAdjustHandles="1" noChangeArrowheads="1" noChangeShapeType="1" noTextEdit="1"/>
              </p:cNvSpPr>
              <p:nvPr/>
            </p:nvSpPr>
            <p:spPr>
              <a:xfrm>
                <a:off x="2057400" y="5262541"/>
                <a:ext cx="5334000" cy="757259"/>
              </a:xfrm>
              <a:prstGeom prst="rect">
                <a:avLst/>
              </a:prstGeom>
              <a:blipFill rotWithShape="1">
                <a:blip r:embed="rId3"/>
                <a:stretch>
                  <a:fillRect/>
                </a:stretch>
              </a:blipFill>
            </p:spPr>
            <p:txBody>
              <a:bodyPr/>
              <a:lstStyle/>
              <a:p>
                <a:r>
                  <a:rPr lang="en-US">
                    <a:noFill/>
                  </a:rPr>
                  <a:t> </a:t>
                </a:r>
              </a:p>
            </p:txBody>
          </p:sp>
        </mc:Fallback>
      </mc:AlternateContent>
      <p:sp>
        <p:nvSpPr>
          <p:cNvPr id="4131" name="AutoShape 62"/>
          <p:cNvSpPr>
            <a:spLocks noChangeAspect="1" noChangeArrowheads="1" noTextEdit="1"/>
          </p:cNvSpPr>
          <p:nvPr/>
        </p:nvSpPr>
        <p:spPr bwMode="auto">
          <a:xfrm>
            <a:off x="2082800" y="2078038"/>
            <a:ext cx="4978400" cy="27066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32" name="Rectangle 64"/>
          <p:cNvSpPr>
            <a:spLocks noChangeArrowheads="1"/>
          </p:cNvSpPr>
          <p:nvPr/>
        </p:nvSpPr>
        <p:spPr bwMode="auto">
          <a:xfrm>
            <a:off x="2082800" y="2135188"/>
            <a:ext cx="2101850" cy="822325"/>
          </a:xfrm>
          <a:prstGeom prst="rect">
            <a:avLst/>
          </a:prstGeom>
          <a:solidFill>
            <a:srgbClr val="4F81B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33" name="Rectangle 65"/>
          <p:cNvSpPr>
            <a:spLocks noChangeArrowheads="1"/>
          </p:cNvSpPr>
          <p:nvPr/>
        </p:nvSpPr>
        <p:spPr bwMode="auto">
          <a:xfrm>
            <a:off x="4184650" y="2135188"/>
            <a:ext cx="801688" cy="822325"/>
          </a:xfrm>
          <a:prstGeom prst="rect">
            <a:avLst/>
          </a:prstGeom>
          <a:solidFill>
            <a:srgbClr val="4F81B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34" name="Rectangle 66"/>
          <p:cNvSpPr>
            <a:spLocks noChangeArrowheads="1"/>
          </p:cNvSpPr>
          <p:nvPr/>
        </p:nvSpPr>
        <p:spPr bwMode="auto">
          <a:xfrm>
            <a:off x="4986338" y="2135188"/>
            <a:ext cx="788988" cy="822325"/>
          </a:xfrm>
          <a:prstGeom prst="rect">
            <a:avLst/>
          </a:prstGeom>
          <a:solidFill>
            <a:srgbClr val="4F81B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35" name="Rectangle 67"/>
          <p:cNvSpPr>
            <a:spLocks noChangeArrowheads="1"/>
          </p:cNvSpPr>
          <p:nvPr/>
        </p:nvSpPr>
        <p:spPr bwMode="auto">
          <a:xfrm>
            <a:off x="5775325" y="2135188"/>
            <a:ext cx="1285875" cy="822325"/>
          </a:xfrm>
          <a:prstGeom prst="rect">
            <a:avLst/>
          </a:prstGeom>
          <a:solidFill>
            <a:srgbClr val="4F81B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36" name="Rectangle 68"/>
          <p:cNvSpPr>
            <a:spLocks noChangeArrowheads="1"/>
          </p:cNvSpPr>
          <p:nvPr/>
        </p:nvSpPr>
        <p:spPr bwMode="auto">
          <a:xfrm>
            <a:off x="2082800" y="2957513"/>
            <a:ext cx="2101850" cy="641350"/>
          </a:xfrm>
          <a:prstGeom prst="rect">
            <a:avLst/>
          </a:prstGeom>
          <a:solidFill>
            <a:srgbClr val="D0D8E8"/>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37" name="Rectangle 69"/>
          <p:cNvSpPr>
            <a:spLocks noChangeArrowheads="1"/>
          </p:cNvSpPr>
          <p:nvPr/>
        </p:nvSpPr>
        <p:spPr bwMode="auto">
          <a:xfrm>
            <a:off x="4184650" y="2957513"/>
            <a:ext cx="801688" cy="641350"/>
          </a:xfrm>
          <a:prstGeom prst="rect">
            <a:avLst/>
          </a:prstGeom>
          <a:solidFill>
            <a:srgbClr val="D0D8E8"/>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38" name="Rectangle 70"/>
          <p:cNvSpPr>
            <a:spLocks noChangeArrowheads="1"/>
          </p:cNvSpPr>
          <p:nvPr/>
        </p:nvSpPr>
        <p:spPr bwMode="auto">
          <a:xfrm>
            <a:off x="4986338" y="2957513"/>
            <a:ext cx="788988" cy="641350"/>
          </a:xfrm>
          <a:prstGeom prst="rect">
            <a:avLst/>
          </a:prstGeom>
          <a:solidFill>
            <a:srgbClr val="D0D8E8"/>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39" name="Rectangle 71"/>
          <p:cNvSpPr>
            <a:spLocks noChangeArrowheads="1"/>
          </p:cNvSpPr>
          <p:nvPr/>
        </p:nvSpPr>
        <p:spPr bwMode="auto">
          <a:xfrm>
            <a:off x="5775325" y="2957513"/>
            <a:ext cx="1285875" cy="641350"/>
          </a:xfrm>
          <a:prstGeom prst="rect">
            <a:avLst/>
          </a:prstGeom>
          <a:solidFill>
            <a:srgbClr val="D0D8E8"/>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40" name="Rectangle 72"/>
          <p:cNvSpPr>
            <a:spLocks noChangeArrowheads="1"/>
          </p:cNvSpPr>
          <p:nvPr/>
        </p:nvSpPr>
        <p:spPr bwMode="auto">
          <a:xfrm>
            <a:off x="2082800" y="3598863"/>
            <a:ext cx="2101850" cy="457200"/>
          </a:xfrm>
          <a:prstGeom prst="rect">
            <a:avLst/>
          </a:prstGeom>
          <a:solidFill>
            <a:srgbClr val="E9EDF4"/>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41" name="Rectangle 73"/>
          <p:cNvSpPr>
            <a:spLocks noChangeArrowheads="1"/>
          </p:cNvSpPr>
          <p:nvPr/>
        </p:nvSpPr>
        <p:spPr bwMode="auto">
          <a:xfrm>
            <a:off x="4184650" y="3598863"/>
            <a:ext cx="801688" cy="457200"/>
          </a:xfrm>
          <a:prstGeom prst="rect">
            <a:avLst/>
          </a:prstGeom>
          <a:solidFill>
            <a:srgbClr val="E9EDF4"/>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42" name="Rectangle 74"/>
          <p:cNvSpPr>
            <a:spLocks noChangeArrowheads="1"/>
          </p:cNvSpPr>
          <p:nvPr/>
        </p:nvSpPr>
        <p:spPr bwMode="auto">
          <a:xfrm>
            <a:off x="4986338" y="3598863"/>
            <a:ext cx="788988" cy="457200"/>
          </a:xfrm>
          <a:prstGeom prst="rect">
            <a:avLst/>
          </a:prstGeom>
          <a:solidFill>
            <a:srgbClr val="E9EDF4"/>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43" name="Rectangle 75"/>
          <p:cNvSpPr>
            <a:spLocks noChangeArrowheads="1"/>
          </p:cNvSpPr>
          <p:nvPr/>
        </p:nvSpPr>
        <p:spPr bwMode="auto">
          <a:xfrm>
            <a:off x="5775325" y="3598863"/>
            <a:ext cx="1285875" cy="457200"/>
          </a:xfrm>
          <a:prstGeom prst="rect">
            <a:avLst/>
          </a:prstGeom>
          <a:solidFill>
            <a:srgbClr val="E9EDF4"/>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44" name="Rectangle 76"/>
          <p:cNvSpPr>
            <a:spLocks noChangeArrowheads="1"/>
          </p:cNvSpPr>
          <p:nvPr/>
        </p:nvSpPr>
        <p:spPr bwMode="auto">
          <a:xfrm>
            <a:off x="2082800" y="4056063"/>
            <a:ext cx="2101850" cy="639762"/>
          </a:xfrm>
          <a:prstGeom prst="rect">
            <a:avLst/>
          </a:prstGeom>
          <a:solidFill>
            <a:srgbClr val="D0D8E8"/>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45" name="Rectangle 77"/>
          <p:cNvSpPr>
            <a:spLocks noChangeArrowheads="1"/>
          </p:cNvSpPr>
          <p:nvPr/>
        </p:nvSpPr>
        <p:spPr bwMode="auto">
          <a:xfrm>
            <a:off x="4184650" y="4056063"/>
            <a:ext cx="801688" cy="639762"/>
          </a:xfrm>
          <a:prstGeom prst="rect">
            <a:avLst/>
          </a:prstGeom>
          <a:solidFill>
            <a:srgbClr val="D0D8E8"/>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46" name="Rectangle 78"/>
          <p:cNvSpPr>
            <a:spLocks noChangeArrowheads="1"/>
          </p:cNvSpPr>
          <p:nvPr/>
        </p:nvSpPr>
        <p:spPr bwMode="auto">
          <a:xfrm>
            <a:off x="4986338" y="4056063"/>
            <a:ext cx="788988" cy="639762"/>
          </a:xfrm>
          <a:prstGeom prst="rect">
            <a:avLst/>
          </a:prstGeom>
          <a:solidFill>
            <a:srgbClr val="D0D8E8"/>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47" name="Rectangle 79"/>
          <p:cNvSpPr>
            <a:spLocks noChangeArrowheads="1"/>
          </p:cNvSpPr>
          <p:nvPr/>
        </p:nvSpPr>
        <p:spPr bwMode="auto">
          <a:xfrm>
            <a:off x="5775325" y="4056063"/>
            <a:ext cx="1285875" cy="639762"/>
          </a:xfrm>
          <a:prstGeom prst="rect">
            <a:avLst/>
          </a:prstGeom>
          <a:solidFill>
            <a:srgbClr val="D0D8E8"/>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48" name="Rectangle 80"/>
          <p:cNvSpPr>
            <a:spLocks noChangeArrowheads="1"/>
          </p:cNvSpPr>
          <p:nvPr/>
        </p:nvSpPr>
        <p:spPr bwMode="auto">
          <a:xfrm>
            <a:off x="4178300" y="2128838"/>
            <a:ext cx="12700" cy="2573337"/>
          </a:xfrm>
          <a:prstGeom prst="rect">
            <a:avLst/>
          </a:prstGeom>
          <a:solidFill>
            <a:srgbClr val="FFFFFF"/>
          </a:solidFill>
          <a:ln w="0" cap="flat">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149" name="Rectangle 81"/>
          <p:cNvSpPr>
            <a:spLocks noChangeArrowheads="1"/>
          </p:cNvSpPr>
          <p:nvPr/>
        </p:nvSpPr>
        <p:spPr bwMode="auto">
          <a:xfrm>
            <a:off x="4979988" y="2128838"/>
            <a:ext cx="12700" cy="2573337"/>
          </a:xfrm>
          <a:prstGeom prst="rect">
            <a:avLst/>
          </a:prstGeom>
          <a:solidFill>
            <a:srgbClr val="FFFFFF"/>
          </a:solidFill>
          <a:ln w="0" cap="flat">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150" name="Rectangle 82"/>
          <p:cNvSpPr>
            <a:spLocks noChangeArrowheads="1"/>
          </p:cNvSpPr>
          <p:nvPr/>
        </p:nvSpPr>
        <p:spPr bwMode="auto">
          <a:xfrm>
            <a:off x="5768975" y="2128838"/>
            <a:ext cx="12700" cy="2573337"/>
          </a:xfrm>
          <a:prstGeom prst="rect">
            <a:avLst/>
          </a:prstGeom>
          <a:solidFill>
            <a:srgbClr val="FFFFFF"/>
          </a:solidFill>
          <a:ln w="0" cap="flat">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151" name="Rectangle 83"/>
          <p:cNvSpPr>
            <a:spLocks noChangeArrowheads="1"/>
          </p:cNvSpPr>
          <p:nvPr/>
        </p:nvSpPr>
        <p:spPr bwMode="auto">
          <a:xfrm>
            <a:off x="2076450" y="2938463"/>
            <a:ext cx="4991100" cy="38100"/>
          </a:xfrm>
          <a:prstGeom prst="rect">
            <a:avLst/>
          </a:prstGeom>
          <a:solidFill>
            <a:srgbClr val="FFFFFF"/>
          </a:solidFill>
          <a:ln w="0" cap="flat">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152" name="Rectangle 84"/>
          <p:cNvSpPr>
            <a:spLocks noChangeArrowheads="1"/>
          </p:cNvSpPr>
          <p:nvPr/>
        </p:nvSpPr>
        <p:spPr bwMode="auto">
          <a:xfrm>
            <a:off x="2076450" y="3592513"/>
            <a:ext cx="4991100" cy="12700"/>
          </a:xfrm>
          <a:prstGeom prst="rect">
            <a:avLst/>
          </a:prstGeom>
          <a:solidFill>
            <a:srgbClr val="FFFFFF"/>
          </a:solidFill>
          <a:ln w="0" cap="flat">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153" name="Rectangle 85"/>
          <p:cNvSpPr>
            <a:spLocks noChangeArrowheads="1"/>
          </p:cNvSpPr>
          <p:nvPr/>
        </p:nvSpPr>
        <p:spPr bwMode="auto">
          <a:xfrm>
            <a:off x="2076450" y="4049713"/>
            <a:ext cx="4991100" cy="12700"/>
          </a:xfrm>
          <a:prstGeom prst="rect">
            <a:avLst/>
          </a:prstGeom>
          <a:solidFill>
            <a:srgbClr val="FFFFFF"/>
          </a:solidFill>
          <a:ln w="0" cap="flat">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154" name="Rectangle 86"/>
          <p:cNvSpPr>
            <a:spLocks noChangeArrowheads="1"/>
          </p:cNvSpPr>
          <p:nvPr/>
        </p:nvSpPr>
        <p:spPr bwMode="auto">
          <a:xfrm>
            <a:off x="2076450" y="2128838"/>
            <a:ext cx="12700" cy="2573337"/>
          </a:xfrm>
          <a:prstGeom prst="rect">
            <a:avLst/>
          </a:prstGeom>
          <a:solidFill>
            <a:srgbClr val="FFFFFF"/>
          </a:solidFill>
          <a:ln w="0" cap="flat">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155" name="Rectangle 87"/>
          <p:cNvSpPr>
            <a:spLocks noChangeArrowheads="1"/>
          </p:cNvSpPr>
          <p:nvPr/>
        </p:nvSpPr>
        <p:spPr bwMode="auto">
          <a:xfrm>
            <a:off x="7054850" y="2128838"/>
            <a:ext cx="12700" cy="2573337"/>
          </a:xfrm>
          <a:prstGeom prst="rect">
            <a:avLst/>
          </a:prstGeom>
          <a:solidFill>
            <a:srgbClr val="FFFFFF"/>
          </a:solidFill>
          <a:ln w="0" cap="flat">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157" name="Rectangle 88"/>
          <p:cNvSpPr>
            <a:spLocks noChangeArrowheads="1"/>
          </p:cNvSpPr>
          <p:nvPr/>
        </p:nvSpPr>
        <p:spPr bwMode="auto">
          <a:xfrm>
            <a:off x="2076450" y="2128838"/>
            <a:ext cx="4991100" cy="12700"/>
          </a:xfrm>
          <a:prstGeom prst="rect">
            <a:avLst/>
          </a:prstGeom>
          <a:solidFill>
            <a:srgbClr val="FFFFFF"/>
          </a:solidFill>
          <a:ln w="0" cap="flat">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158" name="Rectangle 89"/>
          <p:cNvSpPr>
            <a:spLocks noChangeArrowheads="1"/>
          </p:cNvSpPr>
          <p:nvPr/>
        </p:nvSpPr>
        <p:spPr bwMode="auto">
          <a:xfrm>
            <a:off x="2076450" y="4689475"/>
            <a:ext cx="4991100" cy="12700"/>
          </a:xfrm>
          <a:prstGeom prst="rect">
            <a:avLst/>
          </a:prstGeom>
          <a:solidFill>
            <a:srgbClr val="FFFFFF"/>
          </a:solidFill>
          <a:ln w="0" cap="flat">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159" name="Rectangle 90"/>
          <p:cNvSpPr>
            <a:spLocks noChangeArrowheads="1"/>
          </p:cNvSpPr>
          <p:nvPr/>
        </p:nvSpPr>
        <p:spPr bwMode="auto">
          <a:xfrm>
            <a:off x="2174875" y="2359025"/>
            <a:ext cx="1139825" cy="4556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1" i="0" u="none" strike="noStrike" cap="none" normalizeH="0" baseline="0" smtClean="0">
                <a:ln>
                  <a:noFill/>
                </a:ln>
                <a:solidFill>
                  <a:srgbClr val="FFFFFF"/>
                </a:solidFill>
                <a:effectLst/>
                <a:latin typeface="Calibri" pitchFamily="34" charset="0"/>
                <a:cs typeface="Arial" pitchFamily="34" charset="0"/>
              </a:rPr>
              <a:t>Feature</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4160" name="Rectangle 91"/>
          <p:cNvSpPr>
            <a:spLocks noChangeArrowheads="1"/>
          </p:cNvSpPr>
          <p:nvPr/>
        </p:nvSpPr>
        <p:spPr bwMode="auto">
          <a:xfrm>
            <a:off x="4276725" y="2359025"/>
            <a:ext cx="717550" cy="4556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1" i="0" u="none" strike="noStrike" cap="none" normalizeH="0" baseline="0" smtClean="0">
                <a:ln>
                  <a:noFill/>
                </a:ln>
                <a:solidFill>
                  <a:srgbClr val="FFFFFF"/>
                </a:solidFill>
                <a:effectLst/>
                <a:latin typeface="Calibri" pitchFamily="34" charset="0"/>
                <a:cs typeface="Arial" pitchFamily="34" charset="0"/>
              </a:rPr>
              <a:t>Cost</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4161" name="Rectangle 92"/>
          <p:cNvSpPr>
            <a:spLocks noChangeArrowheads="1"/>
          </p:cNvSpPr>
          <p:nvPr/>
        </p:nvSpPr>
        <p:spPr bwMode="auto">
          <a:xfrm>
            <a:off x="5078413" y="2359025"/>
            <a:ext cx="311150" cy="4556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1" i="1" u="none" strike="noStrike" cap="none" normalizeH="0" baseline="0" smtClean="0">
                <a:ln>
                  <a:noFill/>
                </a:ln>
                <a:solidFill>
                  <a:srgbClr val="FFFFFF"/>
                </a:solidFill>
                <a:effectLst/>
                <a:latin typeface="Calibri" pitchFamily="34" charset="0"/>
                <a:cs typeface="Arial" pitchFamily="34" charset="0"/>
              </a:rPr>
              <a:t>E</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4162" name="Rectangle 93"/>
          <p:cNvSpPr>
            <a:spLocks noChangeArrowheads="1"/>
          </p:cNvSpPr>
          <p:nvPr/>
        </p:nvSpPr>
        <p:spPr bwMode="auto">
          <a:xfrm>
            <a:off x="5221288" y="2532063"/>
            <a:ext cx="171450" cy="3032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1" i="1" u="none" strike="noStrike" cap="none" normalizeH="0" baseline="0" smtClean="0">
                <a:ln>
                  <a:noFill/>
                </a:ln>
                <a:solidFill>
                  <a:srgbClr val="FFFFFF"/>
                </a:solidFill>
                <a:effectLst/>
                <a:latin typeface="Calibri" pitchFamily="34" charset="0"/>
                <a:cs typeface="Arial" pitchFamily="34" charset="0"/>
              </a:rPr>
              <a:t>f</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4163" name="Rectangle 94"/>
          <p:cNvSpPr>
            <a:spLocks noChangeArrowheads="1"/>
          </p:cNvSpPr>
          <p:nvPr/>
        </p:nvSpPr>
        <p:spPr bwMode="auto">
          <a:xfrm>
            <a:off x="5867400" y="2178050"/>
            <a:ext cx="312738" cy="4556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1" i="1" u="none" strike="noStrike" cap="none" normalizeH="0" baseline="0" smtClean="0">
                <a:ln>
                  <a:noFill/>
                </a:ln>
                <a:solidFill>
                  <a:srgbClr val="FFFFFF"/>
                </a:solidFill>
                <a:effectLst/>
                <a:latin typeface="Calibri" pitchFamily="34" charset="0"/>
                <a:cs typeface="Arial" pitchFamily="34" charset="0"/>
              </a:rPr>
              <a:t>E</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4164" name="Rectangle 95"/>
          <p:cNvSpPr>
            <a:spLocks noChangeArrowheads="1"/>
          </p:cNvSpPr>
          <p:nvPr/>
        </p:nvSpPr>
        <p:spPr bwMode="auto">
          <a:xfrm>
            <a:off x="6010275" y="2351088"/>
            <a:ext cx="171450" cy="3032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1" i="1" u="none" strike="noStrike" cap="none" normalizeH="0" baseline="0" smtClean="0">
                <a:ln>
                  <a:noFill/>
                </a:ln>
                <a:solidFill>
                  <a:srgbClr val="FFFFFF"/>
                </a:solidFill>
                <a:effectLst/>
                <a:latin typeface="Calibri" pitchFamily="34" charset="0"/>
                <a:cs typeface="Arial" pitchFamily="34" charset="0"/>
              </a:rPr>
              <a:t>f</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4165" name="Rectangle 96"/>
          <p:cNvSpPr>
            <a:spLocks noChangeArrowheads="1"/>
          </p:cNvSpPr>
          <p:nvPr/>
        </p:nvSpPr>
        <p:spPr bwMode="auto">
          <a:xfrm>
            <a:off x="6142038" y="2178050"/>
            <a:ext cx="384175" cy="4556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1" i="0" u="none" strike="noStrike" cap="none" normalizeH="0" baseline="0" smtClean="0">
                <a:ln>
                  <a:noFill/>
                </a:ln>
                <a:solidFill>
                  <a:srgbClr val="FFFFFF"/>
                </a:solidFill>
                <a:effectLst/>
                <a:latin typeface="Calibri" pitchFamily="34" charset="0"/>
                <a:cs typeface="Arial"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4166" name="Rectangle 97"/>
          <p:cNvSpPr>
            <a:spLocks noChangeArrowheads="1"/>
          </p:cNvSpPr>
          <p:nvPr/>
        </p:nvSpPr>
        <p:spPr bwMode="auto">
          <a:xfrm>
            <a:off x="6364288" y="2163763"/>
            <a:ext cx="350838" cy="4413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1" i="1" u="none" strike="noStrike" cap="none" normalizeH="0" baseline="0" smtClean="0">
                <a:ln>
                  <a:noFill/>
                </a:ln>
                <a:solidFill>
                  <a:srgbClr val="FFFFFF"/>
                </a:solidFill>
                <a:effectLst/>
                <a:latin typeface="Symbol" pitchFamily="18" charset="2"/>
                <a:cs typeface="Arial" pitchFamily="34" charset="0"/>
              </a:rPr>
              <a:t>l</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4167" name="Rectangle 98"/>
          <p:cNvSpPr>
            <a:spLocks noChangeArrowheads="1"/>
          </p:cNvSpPr>
          <p:nvPr/>
        </p:nvSpPr>
        <p:spPr bwMode="auto">
          <a:xfrm>
            <a:off x="6532563" y="2178050"/>
            <a:ext cx="287338" cy="4556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1" i="1" u="none" strike="noStrike" cap="none" normalizeH="0" baseline="0" smtClean="0">
                <a:ln>
                  <a:noFill/>
                </a:ln>
                <a:solidFill>
                  <a:srgbClr val="FFFFFF"/>
                </a:solidFill>
                <a:effectLst/>
                <a:latin typeface="Calibri" pitchFamily="34" charset="0"/>
                <a:cs typeface="Arial" pitchFamily="34" charset="0"/>
              </a:rPr>
              <a:t>c</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4168" name="Rectangle 99"/>
          <p:cNvSpPr>
            <a:spLocks noChangeArrowheads="1"/>
          </p:cNvSpPr>
          <p:nvPr/>
        </p:nvSpPr>
        <p:spPr bwMode="auto">
          <a:xfrm>
            <a:off x="6657975" y="2351088"/>
            <a:ext cx="171450" cy="3032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1" i="1" u="none" strike="noStrike" cap="none" normalizeH="0" baseline="0" smtClean="0">
                <a:ln>
                  <a:noFill/>
                </a:ln>
                <a:solidFill>
                  <a:srgbClr val="FFFFFF"/>
                </a:solidFill>
                <a:effectLst/>
                <a:latin typeface="Calibri" pitchFamily="34" charset="0"/>
                <a:cs typeface="Arial" pitchFamily="34" charset="0"/>
              </a:rPr>
              <a:t>f</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4169" name="Rectangle 100"/>
          <p:cNvSpPr>
            <a:spLocks noChangeArrowheads="1"/>
          </p:cNvSpPr>
          <p:nvPr/>
        </p:nvSpPr>
        <p:spPr bwMode="auto">
          <a:xfrm>
            <a:off x="5867400" y="2544763"/>
            <a:ext cx="258763" cy="4556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1" i="0" u="none" strike="noStrike" cap="none" normalizeH="0" baseline="0" smtClean="0">
                <a:ln>
                  <a:noFill/>
                </a:ln>
                <a:solidFill>
                  <a:srgbClr val="FFFFFF"/>
                </a:solidFill>
                <a:effectLst/>
                <a:latin typeface="Calibri" pitchFamily="34" charset="0"/>
                <a:cs typeface="Arial" pitchFamily="34" charset="0"/>
              </a:rPr>
              <a:t>(</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4170" name="Rectangle 101"/>
          <p:cNvSpPr>
            <a:spLocks noChangeArrowheads="1"/>
          </p:cNvSpPr>
          <p:nvPr/>
        </p:nvSpPr>
        <p:spPr bwMode="auto">
          <a:xfrm>
            <a:off x="5961063" y="2528888"/>
            <a:ext cx="350838" cy="4397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1" i="1" u="none" strike="noStrike" cap="none" normalizeH="0" baseline="0" smtClean="0">
                <a:ln>
                  <a:noFill/>
                </a:ln>
                <a:solidFill>
                  <a:srgbClr val="FFFFFF"/>
                </a:solidFill>
                <a:effectLst/>
                <a:latin typeface="Symbol" pitchFamily="18" charset="2"/>
                <a:cs typeface="Arial" pitchFamily="34" charset="0"/>
              </a:rPr>
              <a:t>l</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4171" name="Rectangle 102"/>
          <p:cNvSpPr>
            <a:spLocks noChangeArrowheads="1"/>
          </p:cNvSpPr>
          <p:nvPr/>
        </p:nvSpPr>
        <p:spPr bwMode="auto">
          <a:xfrm>
            <a:off x="6197600" y="2544763"/>
            <a:ext cx="868363" cy="4556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1" i="0" u="none" strike="noStrike" cap="none" normalizeH="0" baseline="0" smtClean="0">
                <a:ln>
                  <a:noFill/>
                </a:ln>
                <a:solidFill>
                  <a:srgbClr val="FFFFFF"/>
                </a:solidFill>
                <a:effectLst/>
                <a:latin typeface="Calibri" pitchFamily="34" charset="0"/>
                <a:cs typeface="Arial" pitchFamily="34" charset="0"/>
              </a:rPr>
              <a:t>= 0.1)</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4172" name="Rectangle 103"/>
          <p:cNvSpPr>
            <a:spLocks noChangeArrowheads="1"/>
          </p:cNvSpPr>
          <p:nvPr/>
        </p:nvSpPr>
        <p:spPr bwMode="auto">
          <a:xfrm>
            <a:off x="2174875" y="3000375"/>
            <a:ext cx="1179513" cy="3397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rgbClr val="000000"/>
                </a:solidFill>
                <a:effectLst/>
                <a:latin typeface="Calibri" pitchFamily="34" charset="0"/>
                <a:cs typeface="Arial" pitchFamily="34" charset="0"/>
              </a:rPr>
              <a:t>Number of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4173" name="Rectangle 104"/>
          <p:cNvSpPr>
            <a:spLocks noChangeArrowheads="1"/>
          </p:cNvSpPr>
          <p:nvPr/>
        </p:nvSpPr>
        <p:spPr bwMode="auto">
          <a:xfrm>
            <a:off x="2174875" y="3273425"/>
            <a:ext cx="2033588" cy="3413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rgbClr val="000000"/>
                </a:solidFill>
                <a:effectLst/>
                <a:latin typeface="Calibri" pitchFamily="34" charset="0"/>
                <a:cs typeface="Arial" pitchFamily="34" charset="0"/>
              </a:rPr>
              <a:t>household members</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4174" name="Rectangle 105"/>
          <p:cNvSpPr>
            <a:spLocks noChangeArrowheads="1"/>
          </p:cNvSpPr>
          <p:nvPr/>
        </p:nvSpPr>
        <p:spPr bwMode="auto">
          <a:xfrm>
            <a:off x="4525963" y="3136900"/>
            <a:ext cx="234950" cy="3397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rgbClr val="000000"/>
                </a:solidFill>
                <a:effectLst/>
                <a:latin typeface="Calibri" pitchFamily="34" charset="0"/>
                <a:cs typeface="Arial" pitchFamily="34" charset="0"/>
              </a:rPr>
              <a:t>1</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4175" name="Rectangle 106"/>
          <p:cNvSpPr>
            <a:spLocks noChangeArrowheads="1"/>
          </p:cNvSpPr>
          <p:nvPr/>
        </p:nvSpPr>
        <p:spPr bwMode="auto">
          <a:xfrm>
            <a:off x="5111750" y="3089275"/>
            <a:ext cx="695325" cy="4556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smtClean="0">
                <a:ln>
                  <a:noFill/>
                </a:ln>
                <a:solidFill>
                  <a:srgbClr val="000000"/>
                </a:solidFill>
                <a:effectLst/>
                <a:latin typeface="Calibri" pitchFamily="34" charset="0"/>
                <a:cs typeface="Arial" pitchFamily="34" charset="0"/>
              </a:rPr>
              <a:t>1.77</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4176" name="Rectangle 107"/>
          <p:cNvSpPr>
            <a:spLocks noChangeArrowheads="1"/>
          </p:cNvSpPr>
          <p:nvPr/>
        </p:nvSpPr>
        <p:spPr bwMode="auto">
          <a:xfrm>
            <a:off x="6148388" y="3089275"/>
            <a:ext cx="695325" cy="4556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smtClean="0">
                <a:ln>
                  <a:noFill/>
                </a:ln>
                <a:solidFill>
                  <a:srgbClr val="000000"/>
                </a:solidFill>
                <a:effectLst/>
                <a:latin typeface="Calibri" pitchFamily="34" charset="0"/>
                <a:cs typeface="Arial" pitchFamily="34" charset="0"/>
              </a:rPr>
              <a:t>1.87</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4177" name="Rectangle 108"/>
          <p:cNvSpPr>
            <a:spLocks noChangeArrowheads="1"/>
          </p:cNvSpPr>
          <p:nvPr/>
        </p:nvSpPr>
        <p:spPr bwMode="auto">
          <a:xfrm>
            <a:off x="2174875" y="3686175"/>
            <a:ext cx="482600" cy="3397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rgbClr val="000000"/>
                </a:solidFill>
                <a:effectLst/>
                <a:latin typeface="Calibri" pitchFamily="34" charset="0"/>
                <a:cs typeface="Arial" pitchFamily="34" charset="0"/>
              </a:rPr>
              <a:t>Size</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4178" name="Rectangle 109"/>
          <p:cNvSpPr>
            <a:spLocks noChangeArrowheads="1"/>
          </p:cNvSpPr>
          <p:nvPr/>
        </p:nvSpPr>
        <p:spPr bwMode="auto">
          <a:xfrm>
            <a:off x="2582863" y="3686175"/>
            <a:ext cx="1571625" cy="3397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rgbClr val="000000"/>
                </a:solidFill>
                <a:effectLst/>
                <a:latin typeface="Calibri" pitchFamily="34" charset="0"/>
                <a:cs typeface="Arial" pitchFamily="34" charset="0"/>
              </a:rPr>
              <a:t>of water heater</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4179" name="Rectangle 110"/>
          <p:cNvSpPr>
            <a:spLocks noChangeArrowheads="1"/>
          </p:cNvSpPr>
          <p:nvPr/>
        </p:nvSpPr>
        <p:spPr bwMode="auto">
          <a:xfrm>
            <a:off x="4525963" y="3686175"/>
            <a:ext cx="234950" cy="3397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rgbClr val="000000"/>
                </a:solidFill>
                <a:effectLst/>
                <a:latin typeface="Calibri" pitchFamily="34" charset="0"/>
                <a:cs typeface="Arial" pitchFamily="34" charset="0"/>
              </a:rPr>
              <a:t>6</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4180" name="Rectangle 111"/>
          <p:cNvSpPr>
            <a:spLocks noChangeArrowheads="1"/>
          </p:cNvSpPr>
          <p:nvPr/>
        </p:nvSpPr>
        <p:spPr bwMode="auto">
          <a:xfrm>
            <a:off x="5111750" y="3638550"/>
            <a:ext cx="695325" cy="4556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smtClean="0">
                <a:ln>
                  <a:noFill/>
                </a:ln>
                <a:solidFill>
                  <a:srgbClr val="000000"/>
                </a:solidFill>
                <a:effectLst/>
                <a:latin typeface="Calibri" pitchFamily="34" charset="0"/>
                <a:cs typeface="Arial" pitchFamily="34" charset="0"/>
              </a:rPr>
              <a:t>1.78</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4181" name="Rectangle 112"/>
          <p:cNvSpPr>
            <a:spLocks noChangeArrowheads="1"/>
          </p:cNvSpPr>
          <p:nvPr/>
        </p:nvSpPr>
        <p:spPr bwMode="auto">
          <a:xfrm>
            <a:off x="6148388" y="3638550"/>
            <a:ext cx="695325" cy="4556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smtClean="0">
                <a:ln>
                  <a:noFill/>
                </a:ln>
                <a:solidFill>
                  <a:srgbClr val="000000"/>
                </a:solidFill>
                <a:effectLst/>
                <a:latin typeface="Calibri" pitchFamily="34" charset="0"/>
                <a:cs typeface="Arial" pitchFamily="34" charset="0"/>
              </a:rPr>
              <a:t>2.38</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4182" name="Rectangle 113"/>
          <p:cNvSpPr>
            <a:spLocks noChangeArrowheads="1"/>
          </p:cNvSpPr>
          <p:nvPr/>
        </p:nvSpPr>
        <p:spPr bwMode="auto">
          <a:xfrm>
            <a:off x="2174875" y="4097338"/>
            <a:ext cx="1522413" cy="3397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rgbClr val="000000"/>
                </a:solidFill>
                <a:effectLst/>
                <a:latin typeface="Calibri" pitchFamily="34" charset="0"/>
                <a:cs typeface="Arial" pitchFamily="34" charset="0"/>
              </a:rPr>
              <a:t>Age of heating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4183" name="Rectangle 114"/>
          <p:cNvSpPr>
            <a:spLocks noChangeArrowheads="1"/>
          </p:cNvSpPr>
          <p:nvPr/>
        </p:nvSpPr>
        <p:spPr bwMode="auto">
          <a:xfrm>
            <a:off x="2174875" y="4371975"/>
            <a:ext cx="1141413" cy="3397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rgbClr val="000000"/>
                </a:solidFill>
                <a:effectLst/>
                <a:latin typeface="Calibri" pitchFamily="34" charset="0"/>
                <a:cs typeface="Arial" pitchFamily="34" charset="0"/>
              </a:rPr>
              <a:t>equipment</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4184" name="Rectangle 115"/>
          <p:cNvSpPr>
            <a:spLocks noChangeArrowheads="1"/>
          </p:cNvSpPr>
          <p:nvPr/>
        </p:nvSpPr>
        <p:spPr bwMode="auto">
          <a:xfrm>
            <a:off x="4525963" y="4233863"/>
            <a:ext cx="234950" cy="3397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rgbClr val="000000"/>
                </a:solidFill>
                <a:effectLst/>
                <a:latin typeface="Calibri" pitchFamily="34" charset="0"/>
                <a:cs typeface="Arial" pitchFamily="34" charset="0"/>
              </a:rPr>
              <a:t>7</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4185" name="Rectangle 116"/>
          <p:cNvSpPr>
            <a:spLocks noChangeArrowheads="1"/>
          </p:cNvSpPr>
          <p:nvPr/>
        </p:nvSpPr>
        <p:spPr bwMode="auto">
          <a:xfrm>
            <a:off x="5111750" y="4186238"/>
            <a:ext cx="695325" cy="4556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smtClean="0">
                <a:ln>
                  <a:noFill/>
                </a:ln>
                <a:solidFill>
                  <a:srgbClr val="000000"/>
                </a:solidFill>
                <a:effectLst/>
                <a:latin typeface="Calibri" pitchFamily="34" charset="0"/>
                <a:cs typeface="Arial" pitchFamily="34" charset="0"/>
              </a:rPr>
              <a:t>1.67</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4186" name="Rectangle 117"/>
          <p:cNvSpPr>
            <a:spLocks noChangeArrowheads="1"/>
          </p:cNvSpPr>
          <p:nvPr/>
        </p:nvSpPr>
        <p:spPr bwMode="auto">
          <a:xfrm>
            <a:off x="6148388" y="4186238"/>
            <a:ext cx="695325" cy="4556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smtClean="0">
                <a:ln>
                  <a:noFill/>
                </a:ln>
                <a:solidFill>
                  <a:srgbClr val="000000"/>
                </a:solidFill>
                <a:effectLst/>
                <a:latin typeface="Calibri" pitchFamily="34" charset="0"/>
                <a:cs typeface="Arial" pitchFamily="34" charset="0"/>
              </a:rPr>
              <a:t>2.37</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Tree>
    <p:extLst>
      <p:ext uri="{BB962C8B-B14F-4D97-AF65-F5344CB8AC3E}">
        <p14:creationId xmlns:p14="http://schemas.microsoft.com/office/powerpoint/2010/main" val="957617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13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13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14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14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15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15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16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16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16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16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16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16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16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17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171"/>
                                        </p:tgtEl>
                                        <p:attrNameLst>
                                          <p:attrName>style.visibility</p:attrName>
                                        </p:attrNameLst>
                                      </p:cBhvr>
                                      <p:to>
                                        <p:strVal val="visible"/>
                                      </p:to>
                                    </p:set>
                                  </p:childTnLst>
                                </p:cTn>
                              </p:par>
                              <p:par>
                                <p:cTn id="35" presetID="1" presetClass="entr" presetSubtype="0" fill="hold" grpId="0" nodeType="withEffect">
                                  <p:stCondLst>
                                    <p:cond delay="0"/>
                                  </p:stCondLst>
                                  <p:iterate type="lt">
                                    <p:tmAbs val="0"/>
                                  </p:iterate>
                                  <p:childTnLst>
                                    <p:set>
                                      <p:cBhvr>
                                        <p:cTn id="36" dur="1" fill="hold">
                                          <p:stCondLst>
                                            <p:cond delay="0"/>
                                          </p:stCondLst>
                                        </p:cTn>
                                        <p:tgtEl>
                                          <p:spTgt spid="417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18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186"/>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5"/>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5" presetClass="emph" presetSubtype="0" grpId="1" nodeType="clickEffect">
                                  <p:stCondLst>
                                    <p:cond delay="0"/>
                                  </p:stCondLst>
                                  <p:iterate type="lt">
                                    <p:tmAbs val="25"/>
                                  </p:iterate>
                                  <p:childTnLst>
                                    <p:set>
                                      <p:cBhvr override="childStyle">
                                        <p:cTn id="48" dur="indefinite"/>
                                        <p:tgtEl>
                                          <p:spTgt spid="4176"/>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135" grpId="0" animBg="1"/>
      <p:bldP spid="4139" grpId="0" animBg="1"/>
      <p:bldP spid="4143" grpId="0" animBg="1"/>
      <p:bldP spid="4147" grpId="0" animBg="1"/>
      <p:bldP spid="4150" grpId="0" animBg="1"/>
      <p:bldP spid="4155" grpId="0" animBg="1"/>
      <p:bldP spid="4163" grpId="0"/>
      <p:bldP spid="4164" grpId="0"/>
      <p:bldP spid="4165" grpId="0"/>
      <p:bldP spid="4166" grpId="0"/>
      <p:bldP spid="4167" grpId="0"/>
      <p:bldP spid="4168" grpId="0"/>
      <p:bldP spid="4169" grpId="0"/>
      <p:bldP spid="4170" grpId="0"/>
      <p:bldP spid="4171" grpId="0"/>
      <p:bldP spid="4176" grpId="0"/>
      <p:bldP spid="4176" grpId="1"/>
      <p:bldP spid="4181" grpId="0"/>
      <p:bldP spid="4186"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Content Placeholder 17"/>
          <p:cNvPicPr>
            <a:picLocks noGrp="1" noChangeAspect="1"/>
          </p:cNvPicPr>
          <p:nvPr>
            <p:ph sz="half" idx="1"/>
          </p:nvPr>
        </p:nvPicPr>
        <p:blipFill rotWithShape="1">
          <a:blip r:embed="rId3">
            <a:extLst>
              <a:ext uri="{28A0092B-C50C-407E-A947-70E740481C1C}">
                <a14:useLocalDpi xmlns:a14="http://schemas.microsoft.com/office/drawing/2010/main" val="0"/>
              </a:ext>
            </a:extLst>
          </a:blip>
          <a:srcRect l="21736" t="1197" r="26641" b="41087"/>
          <a:stretch/>
        </p:blipFill>
        <p:spPr>
          <a:xfrm>
            <a:off x="457200" y="3535680"/>
            <a:ext cx="2084832" cy="2103120"/>
          </a:xfrm>
        </p:spPr>
      </p:pic>
      <p:pic>
        <p:nvPicPr>
          <p:cNvPr id="20" name="Content Placeholder 3"/>
          <p:cNvPicPr>
            <a:picLocks noGrp="1" noChangeAspect="1"/>
          </p:cNvPicPr>
          <p:nvPr>
            <p:ph sz="half" idx="2"/>
          </p:nvPr>
        </p:nvPicPr>
        <p:blipFill>
          <a:blip r:embed="rId4" cstate="print">
            <a:extLst>
              <a:ext uri="{BEBA8EAE-BF5A-486C-A8C5-ECC9F3942E4B}">
                <a14:imgProps xmlns:a14="http://schemas.microsoft.com/office/drawing/2010/main">
                  <a14:imgLayer r:embed="rId5">
                    <a14:imgEffect>
                      <a14:backgroundRemoval t="0" b="96980" l="0" r="100000">
                        <a14:backgroundMark x1="87013" y1="65436" x2="87013" y2="65436"/>
                        <a14:backgroundMark x1="14610" y1="95302" x2="14610" y2="95302"/>
                        <a14:backgroundMark x1="64610" y1="64094" x2="64610" y2="64094"/>
                        <a14:backgroundMark x1="76948" y1="67114" x2="76948" y2="67114"/>
                        <a14:backgroundMark x1="50974" y1="68456" x2="50974" y2="68456"/>
                      </a14:backgroundRemoval>
                    </a14:imgEffect>
                  </a14:imgLayer>
                </a14:imgProps>
              </a:ext>
              <a:ext uri="{28A0092B-C50C-407E-A947-70E740481C1C}">
                <a14:useLocalDpi xmlns:a14="http://schemas.microsoft.com/office/drawing/2010/main" val="0"/>
              </a:ext>
            </a:extLst>
          </a:blip>
          <a:stretch>
            <a:fillRect/>
          </a:stretch>
        </p:blipFill>
        <p:spPr>
          <a:xfrm>
            <a:off x="5509936" y="2743201"/>
            <a:ext cx="2992768" cy="2895599"/>
          </a:xfrm>
        </p:spPr>
      </p:pic>
      <p:sp>
        <p:nvSpPr>
          <p:cNvPr id="21" name="TextBox 20"/>
          <p:cNvSpPr txBox="1"/>
          <p:nvPr/>
        </p:nvSpPr>
        <p:spPr>
          <a:xfrm>
            <a:off x="7162800" y="2819400"/>
            <a:ext cx="1219200" cy="1015663"/>
          </a:xfrm>
          <a:prstGeom prst="rect">
            <a:avLst/>
          </a:prstGeom>
          <a:noFill/>
        </p:spPr>
        <p:txBody>
          <a:bodyPr wrap="square" rtlCol="0">
            <a:spAutoFit/>
          </a:bodyPr>
          <a:lstStyle/>
          <a:p>
            <a:pPr algn="ctr"/>
            <a:r>
              <a:rPr lang="en-US" sz="6000" b="1" dirty="0" smtClean="0"/>
              <a:t>2</a:t>
            </a:r>
            <a:endParaRPr lang="en-US" sz="6000" b="1" dirty="0"/>
          </a:p>
        </p:txBody>
      </p:sp>
      <p:sp>
        <p:nvSpPr>
          <p:cNvPr id="22" name="Rounded Rectangular Callout 21"/>
          <p:cNvSpPr/>
          <p:nvPr/>
        </p:nvSpPr>
        <p:spPr>
          <a:xfrm>
            <a:off x="2057400" y="2057400"/>
            <a:ext cx="2971800" cy="1219200"/>
          </a:xfrm>
          <a:prstGeom prst="wedgeRoundRectCallout">
            <a:avLst>
              <a:gd name="adj1" fmla="val -36545"/>
              <a:gd name="adj2" fmla="val 85357"/>
              <a:gd name="adj3" fmla="val 1666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rPr>
              <a:t>How many people will live in this home?</a:t>
            </a:r>
            <a:endParaRPr lang="en-US" sz="2400" dirty="0">
              <a:solidFill>
                <a:schemeClr val="tx1"/>
              </a:solidFill>
            </a:endParaRPr>
          </a:p>
        </p:txBody>
      </p:sp>
      <mc:AlternateContent xmlns:mc="http://schemas.openxmlformats.org/markup-compatibility/2006" xmlns:a14="http://schemas.microsoft.com/office/drawing/2010/main">
        <mc:Choice Requires="a14">
          <p:sp>
            <p:nvSpPr>
              <p:cNvPr id="8" name="Title 1"/>
              <p:cNvSpPr>
                <a:spLocks noGrp="1"/>
              </p:cNvSpPr>
              <p:nvPr>
                <p:ph type="title"/>
              </p:nvPr>
            </p:nvSpPr>
            <p:spPr>
              <a:xfrm>
                <a:off x="457200" y="274638"/>
                <a:ext cx="8686800" cy="1143000"/>
              </a:xfrm>
            </p:spPr>
            <p:txBody>
              <a:bodyPr>
                <a:normAutofit fontScale="90000"/>
              </a:bodyPr>
              <a:lstStyle/>
              <a:p>
                <a:r>
                  <a:rPr lang="en-US" dirty="0" smtClean="0"/>
                  <a:t>Ask for the optimal feature </a:t>
                </a:r>
                <a14:m>
                  <m:oMath xmlns:m="http://schemas.openxmlformats.org/officeDocument/2006/math">
                    <m:sSup>
                      <m:sSupPr>
                        <m:ctrlPr>
                          <a:rPr lang="en-US" i="1" smtClean="0">
                            <a:latin typeface="Cambria Math" charset="0"/>
                          </a:rPr>
                        </m:ctrlPr>
                      </m:sSupPr>
                      <m:e>
                        <m:r>
                          <a:rPr lang="en-US" b="1" i="1" smtClean="0">
                            <a:latin typeface="Cambria Math"/>
                          </a:rPr>
                          <m:t>𝒇</m:t>
                        </m:r>
                      </m:e>
                      <m:sup>
                        <m:r>
                          <a:rPr lang="en-US" b="1" i="1" smtClean="0">
                            <a:latin typeface="Cambria Math"/>
                          </a:rPr>
                          <m:t>⋆</m:t>
                        </m:r>
                      </m:sup>
                    </m:sSup>
                  </m:oMath>
                </a14:m>
                <a:r>
                  <a:rPr lang="en-US" dirty="0" smtClean="0"/>
                  <a:t>, </a:t>
                </a:r>
                <a:br>
                  <a:rPr lang="en-US" dirty="0" smtClean="0"/>
                </a:br>
                <a:r>
                  <a:rPr lang="en-US" dirty="0" smtClean="0"/>
                  <a:t>the number of household members.</a:t>
                </a:r>
                <a:endParaRPr lang="en-US" dirty="0"/>
              </a:p>
            </p:txBody>
          </p:sp>
        </mc:Choice>
        <mc:Fallback xmlns="">
          <p:sp>
            <p:nvSpPr>
              <p:cNvPr id="8" name="Title 1"/>
              <p:cNvSpPr>
                <a:spLocks noGrp="1" noRot="1" noChangeAspect="1" noMove="1" noResize="1" noEditPoints="1" noAdjustHandles="1" noChangeArrowheads="1" noChangeShapeType="1" noTextEdit="1"/>
              </p:cNvSpPr>
              <p:nvPr>
                <p:ph type="title"/>
              </p:nvPr>
            </p:nvSpPr>
            <p:spPr>
              <a:xfrm>
                <a:off x="457200" y="274638"/>
                <a:ext cx="8686800" cy="1143000"/>
              </a:xfrm>
              <a:blipFill rotWithShape="1">
                <a:blip r:embed="rId6"/>
                <a:stretch>
                  <a:fillRect l="-2456" t="-17021" b="-29787"/>
                </a:stretch>
              </a:blipFill>
            </p:spPr>
            <p:txBody>
              <a:bodyPr/>
              <a:lstStyle/>
              <a:p>
                <a:r>
                  <a:rPr lang="en-US">
                    <a:noFill/>
                  </a:rPr>
                  <a:t> </a:t>
                </a:r>
              </a:p>
            </p:txBody>
          </p:sp>
        </mc:Fallback>
      </mc:AlternateContent>
    </p:spTree>
    <p:extLst>
      <p:ext uri="{BB962C8B-B14F-4D97-AF65-F5344CB8AC3E}">
        <p14:creationId xmlns:p14="http://schemas.microsoft.com/office/powerpoint/2010/main" val="1974723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686800" cy="1143000"/>
          </a:xfrm>
        </p:spPr>
        <p:txBody>
          <a:bodyPr>
            <a:normAutofit/>
          </a:bodyPr>
          <a:lstStyle/>
          <a:p>
            <a:r>
              <a:rPr lang="en-US" dirty="0" smtClean="0"/>
              <a:t>Repeat…</a:t>
            </a:r>
            <a:endParaRPr lang="en-US" dirty="0"/>
          </a:p>
        </p:txBody>
      </p:sp>
      <p:sp>
        <p:nvSpPr>
          <p:cNvPr id="4" name="Text Placeholder 3"/>
          <p:cNvSpPr>
            <a:spLocks noGrp="1"/>
          </p:cNvSpPr>
          <p:nvPr>
            <p:ph type="body" idx="1"/>
          </p:nvPr>
        </p:nvSpPr>
        <p:spPr/>
        <p:txBody>
          <a:bodyPr/>
          <a:lstStyle/>
          <a:p>
            <a:r>
              <a:rPr lang="en-US" dirty="0" smtClean="0"/>
              <a:t>Now we know:</a:t>
            </a:r>
            <a:endParaRPr lang="en-US" dirty="0"/>
          </a:p>
        </p:txBody>
      </p:sp>
      <p:sp>
        <p:nvSpPr>
          <p:cNvPr id="3" name="Content Placeholder 2"/>
          <p:cNvSpPr>
            <a:spLocks noGrp="1"/>
          </p:cNvSpPr>
          <p:nvPr>
            <p:ph sz="half" idx="2"/>
          </p:nvPr>
        </p:nvSpPr>
        <p:spPr/>
        <p:txBody>
          <a:bodyPr>
            <a:normAutofit/>
          </a:bodyPr>
          <a:lstStyle/>
          <a:p>
            <a:r>
              <a:rPr lang="en-US" dirty="0" smtClean="0"/>
              <a:t>2 bedrooms</a:t>
            </a:r>
          </a:p>
          <a:p>
            <a:r>
              <a:rPr lang="en-US" dirty="0" smtClean="0"/>
              <a:t>2 occupants</a:t>
            </a:r>
          </a:p>
        </p:txBody>
      </p:sp>
      <p:sp>
        <p:nvSpPr>
          <p:cNvPr id="5" name="Text Placeholder 4"/>
          <p:cNvSpPr>
            <a:spLocks noGrp="1"/>
          </p:cNvSpPr>
          <p:nvPr>
            <p:ph type="body" sz="quarter" idx="3"/>
          </p:nvPr>
        </p:nvSpPr>
        <p:spPr/>
        <p:txBody>
          <a:bodyPr/>
          <a:lstStyle/>
          <a:p>
            <a:r>
              <a:rPr lang="en-US" dirty="0" smtClean="0"/>
              <a:t>And can ask for:</a:t>
            </a:r>
            <a:endParaRPr lang="en-US" dirty="0"/>
          </a:p>
        </p:txBody>
      </p:sp>
      <p:sp>
        <p:nvSpPr>
          <p:cNvPr id="6" name="Content Placeholder 5"/>
          <p:cNvSpPr>
            <a:spLocks noGrp="1"/>
          </p:cNvSpPr>
          <p:nvPr>
            <p:ph sz="quarter" idx="4"/>
          </p:nvPr>
        </p:nvSpPr>
        <p:spPr/>
        <p:txBody>
          <a:bodyPr/>
          <a:lstStyle/>
          <a:p>
            <a:r>
              <a:rPr lang="en-US" dirty="0" smtClean="0"/>
              <a:t>Water heater size</a:t>
            </a:r>
            <a:endParaRPr lang="en-US" dirty="0"/>
          </a:p>
          <a:p>
            <a:r>
              <a:rPr lang="en-US" dirty="0"/>
              <a:t>Age of heating </a:t>
            </a:r>
            <a:r>
              <a:rPr lang="en-US" dirty="0" smtClean="0"/>
              <a:t>system</a:t>
            </a:r>
            <a:endParaRPr lang="en-US" dirty="0"/>
          </a:p>
        </p:txBody>
      </p:sp>
      <p:grpSp>
        <p:nvGrpSpPr>
          <p:cNvPr id="8" name="Group 7"/>
          <p:cNvGrpSpPr/>
          <p:nvPr/>
        </p:nvGrpSpPr>
        <p:grpSpPr>
          <a:xfrm>
            <a:off x="609264" y="3342473"/>
            <a:ext cx="1380502" cy="825942"/>
            <a:chOff x="2362200" y="5118673"/>
            <a:chExt cx="1380502" cy="825942"/>
          </a:xfrm>
        </p:grpSpPr>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62200" y="5424488"/>
              <a:ext cx="923302" cy="520127"/>
            </a:xfrm>
            <a:prstGeom prst="rect">
              <a:avLst/>
            </a:prstGeom>
          </p:spPr>
        </p:pic>
        <p:pic>
          <p:nvPicPr>
            <p:cNvPr id="10" name="Pictur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19400" y="5118673"/>
              <a:ext cx="923302" cy="520127"/>
            </a:xfrm>
            <a:prstGeom prst="rect">
              <a:avLst/>
            </a:prstGeom>
          </p:spPr>
        </p:pic>
      </p:grpSp>
      <p:pic>
        <p:nvPicPr>
          <p:cNvPr id="2050" name="Picture 2" descr="C:\Program Files (x86)\Microsoft Office\MEDIA\CAGCAT10\j0185604.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200" y="4721416"/>
            <a:ext cx="922630" cy="923544"/>
          </a:xfrm>
          <a:prstGeom prst="rect">
            <a:avLst/>
          </a:prstGeom>
          <a:noFill/>
          <a:extLst>
            <a:ext uri="{909E8E84-426E-40dd-AFC4-6F175D3DCCD1}">
              <a14:hiddenFill xmlns="" xmlns:a14="http://schemas.microsoft.com/office/drawing/2010/main">
                <a:solidFill>
                  <a:srgbClr val="FFFFFF"/>
                </a:solidFill>
              </a14:hiddenFill>
            </a:ext>
          </a:extLst>
        </p:spPr>
      </p:pic>
      <p:grpSp>
        <p:nvGrpSpPr>
          <p:cNvPr id="2063" name="Group 2062"/>
          <p:cNvGrpSpPr/>
          <p:nvPr/>
        </p:nvGrpSpPr>
        <p:grpSpPr>
          <a:xfrm>
            <a:off x="2514600" y="4805363"/>
            <a:ext cx="1028700" cy="758825"/>
            <a:chOff x="2514600" y="4805363"/>
            <a:chExt cx="1028700" cy="758825"/>
          </a:xfrm>
        </p:grpSpPr>
        <p:sp>
          <p:nvSpPr>
            <p:cNvPr id="15" name="Rectangle 7"/>
            <p:cNvSpPr>
              <a:spLocks noChangeArrowheads="1"/>
            </p:cNvSpPr>
            <p:nvPr/>
          </p:nvSpPr>
          <p:spPr bwMode="auto">
            <a:xfrm>
              <a:off x="2520950" y="4811713"/>
              <a:ext cx="1016000" cy="371475"/>
            </a:xfrm>
            <a:prstGeom prst="rect">
              <a:avLst/>
            </a:prstGeom>
            <a:solidFill>
              <a:srgbClr val="4F81B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Rectangle 11"/>
            <p:cNvSpPr>
              <a:spLocks noChangeArrowheads="1"/>
            </p:cNvSpPr>
            <p:nvPr/>
          </p:nvSpPr>
          <p:spPr bwMode="auto">
            <a:xfrm>
              <a:off x="2520950" y="5183188"/>
              <a:ext cx="1016000" cy="369888"/>
            </a:xfrm>
            <a:prstGeom prst="rect">
              <a:avLst/>
            </a:prstGeom>
            <a:solidFill>
              <a:srgbClr val="D0D8E8"/>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Rectangle 15"/>
            <p:cNvSpPr>
              <a:spLocks noChangeArrowheads="1"/>
            </p:cNvSpPr>
            <p:nvPr/>
          </p:nvSpPr>
          <p:spPr bwMode="auto">
            <a:xfrm>
              <a:off x="3530600" y="4805363"/>
              <a:ext cx="12700" cy="754063"/>
            </a:xfrm>
            <a:prstGeom prst="rect">
              <a:avLst/>
            </a:prstGeom>
            <a:solidFill>
              <a:srgbClr val="FFFFFF"/>
            </a:solidFill>
            <a:ln w="0" cap="flat">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 name="Rectangle 19"/>
            <p:cNvSpPr>
              <a:spLocks noChangeArrowheads="1"/>
            </p:cNvSpPr>
            <p:nvPr/>
          </p:nvSpPr>
          <p:spPr bwMode="auto">
            <a:xfrm>
              <a:off x="2514600" y="4805363"/>
              <a:ext cx="12700" cy="754063"/>
            </a:xfrm>
            <a:prstGeom prst="rect">
              <a:avLst/>
            </a:prstGeom>
            <a:solidFill>
              <a:srgbClr val="FFFFFF"/>
            </a:solidFill>
            <a:ln w="0" cap="flat">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1" name="Rectangle 23"/>
            <p:cNvSpPr>
              <a:spLocks noChangeArrowheads="1"/>
            </p:cNvSpPr>
            <p:nvPr/>
          </p:nvSpPr>
          <p:spPr bwMode="auto">
            <a:xfrm>
              <a:off x="2835275" y="4852988"/>
              <a:ext cx="511175" cy="3397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rgbClr val="FFFFFF"/>
                  </a:solidFill>
                  <a:effectLst/>
                  <a:latin typeface="Calibri" pitchFamily="34" charset="0"/>
                  <a:cs typeface="Arial" pitchFamily="34" charset="0"/>
                </a:rPr>
                <a:t>NBE</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2053" name="Rectangle 27"/>
            <p:cNvSpPr>
              <a:spLocks noChangeArrowheads="1"/>
            </p:cNvSpPr>
            <p:nvPr/>
          </p:nvSpPr>
          <p:spPr bwMode="auto">
            <a:xfrm>
              <a:off x="2971800" y="5224463"/>
              <a:ext cx="233363" cy="3397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rgbClr val="000000"/>
                  </a:solidFill>
                  <a:effectLst/>
                  <a:latin typeface="Calibri" pitchFamily="34" charset="0"/>
                  <a:cs typeface="Arial" pitchFamily="34" charset="0"/>
                </a:rPr>
                <a:t>2</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grpSp>
      <p:grpSp>
        <p:nvGrpSpPr>
          <p:cNvPr id="2064" name="Group 2063"/>
          <p:cNvGrpSpPr/>
          <p:nvPr/>
        </p:nvGrpSpPr>
        <p:grpSpPr>
          <a:xfrm>
            <a:off x="3543300" y="4805363"/>
            <a:ext cx="1022350" cy="754063"/>
            <a:chOff x="3543300" y="4805363"/>
            <a:chExt cx="1022350" cy="754063"/>
          </a:xfrm>
        </p:grpSpPr>
        <p:sp>
          <p:nvSpPr>
            <p:cNvPr id="16" name="Rectangle 8"/>
            <p:cNvSpPr>
              <a:spLocks noChangeArrowheads="1"/>
            </p:cNvSpPr>
            <p:nvPr/>
          </p:nvSpPr>
          <p:spPr bwMode="auto">
            <a:xfrm>
              <a:off x="3543300" y="4811713"/>
              <a:ext cx="1016000" cy="371475"/>
            </a:xfrm>
            <a:prstGeom prst="rect">
              <a:avLst/>
            </a:prstGeom>
            <a:solidFill>
              <a:srgbClr val="4F81B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Rectangle 12"/>
            <p:cNvSpPr>
              <a:spLocks noChangeArrowheads="1"/>
            </p:cNvSpPr>
            <p:nvPr/>
          </p:nvSpPr>
          <p:spPr bwMode="auto">
            <a:xfrm>
              <a:off x="3543300" y="5183188"/>
              <a:ext cx="1016000" cy="369888"/>
            </a:xfrm>
            <a:prstGeom prst="rect">
              <a:avLst/>
            </a:prstGeom>
            <a:solidFill>
              <a:srgbClr val="D0D8E8"/>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Rectangle 16"/>
            <p:cNvSpPr>
              <a:spLocks noChangeArrowheads="1"/>
            </p:cNvSpPr>
            <p:nvPr/>
          </p:nvSpPr>
          <p:spPr bwMode="auto">
            <a:xfrm>
              <a:off x="4552950" y="4805363"/>
              <a:ext cx="12700" cy="754063"/>
            </a:xfrm>
            <a:prstGeom prst="rect">
              <a:avLst/>
            </a:prstGeom>
            <a:solidFill>
              <a:srgbClr val="FFFFFF"/>
            </a:solidFill>
            <a:ln w="0" cap="flat">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48" name="Rectangle 24"/>
            <p:cNvSpPr>
              <a:spLocks noChangeArrowheads="1"/>
            </p:cNvSpPr>
            <p:nvPr/>
          </p:nvSpPr>
          <p:spPr bwMode="auto">
            <a:xfrm>
              <a:off x="3803650" y="4852988"/>
              <a:ext cx="615950" cy="3397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rgbClr val="FFFFFF"/>
                  </a:solidFill>
                  <a:effectLst/>
                  <a:latin typeface="Calibri" pitchFamily="34" charset="0"/>
                  <a:cs typeface="Arial" pitchFamily="34" charset="0"/>
                </a:rPr>
                <a:t>NHM</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2054" name="Rectangle 28"/>
            <p:cNvSpPr>
              <a:spLocks noChangeArrowheads="1"/>
            </p:cNvSpPr>
            <p:nvPr/>
          </p:nvSpPr>
          <p:spPr bwMode="auto">
            <a:xfrm>
              <a:off x="3998913" y="5224463"/>
              <a:ext cx="117020" cy="2769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dirty="0">
                  <a:solidFill>
                    <a:srgbClr val="000000"/>
                  </a:solidFill>
                  <a:latin typeface="Calibri" pitchFamily="34" charset="0"/>
                  <a:cs typeface="Arial" pitchFamily="34" charset="0"/>
                </a:rPr>
                <a:t>2</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grpSp>
      <p:grpSp>
        <p:nvGrpSpPr>
          <p:cNvPr id="2065" name="Group 2064"/>
          <p:cNvGrpSpPr/>
          <p:nvPr/>
        </p:nvGrpSpPr>
        <p:grpSpPr>
          <a:xfrm>
            <a:off x="4565650" y="4805363"/>
            <a:ext cx="1022350" cy="758825"/>
            <a:chOff x="4565650" y="4805363"/>
            <a:chExt cx="1022350" cy="758825"/>
          </a:xfrm>
        </p:grpSpPr>
        <p:sp>
          <p:nvSpPr>
            <p:cNvPr id="17" name="Rectangle 9"/>
            <p:cNvSpPr>
              <a:spLocks noChangeArrowheads="1"/>
            </p:cNvSpPr>
            <p:nvPr/>
          </p:nvSpPr>
          <p:spPr bwMode="auto">
            <a:xfrm>
              <a:off x="4565650" y="4811713"/>
              <a:ext cx="1016000" cy="371475"/>
            </a:xfrm>
            <a:prstGeom prst="rect">
              <a:avLst/>
            </a:prstGeom>
            <a:solidFill>
              <a:srgbClr val="4F81B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Rectangle 13"/>
            <p:cNvSpPr>
              <a:spLocks noChangeArrowheads="1"/>
            </p:cNvSpPr>
            <p:nvPr/>
          </p:nvSpPr>
          <p:spPr bwMode="auto">
            <a:xfrm>
              <a:off x="4565650" y="5183188"/>
              <a:ext cx="1016000" cy="369888"/>
            </a:xfrm>
            <a:prstGeom prst="rect">
              <a:avLst/>
            </a:prstGeom>
            <a:solidFill>
              <a:srgbClr val="FF339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Rectangle 17"/>
            <p:cNvSpPr>
              <a:spLocks noChangeArrowheads="1"/>
            </p:cNvSpPr>
            <p:nvPr/>
          </p:nvSpPr>
          <p:spPr bwMode="auto">
            <a:xfrm>
              <a:off x="5575300" y="4805363"/>
              <a:ext cx="12700" cy="754063"/>
            </a:xfrm>
            <a:prstGeom prst="rect">
              <a:avLst/>
            </a:prstGeom>
            <a:solidFill>
              <a:srgbClr val="FFFFFF"/>
            </a:solidFill>
            <a:ln w="0" cap="flat">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49" name="Rectangle 25"/>
            <p:cNvSpPr>
              <a:spLocks noChangeArrowheads="1"/>
            </p:cNvSpPr>
            <p:nvPr/>
          </p:nvSpPr>
          <p:spPr bwMode="auto">
            <a:xfrm>
              <a:off x="4845050" y="4852988"/>
              <a:ext cx="581025" cy="3397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smtClean="0">
                  <a:ln>
                    <a:noFill/>
                  </a:ln>
                  <a:solidFill>
                    <a:srgbClr val="FFFFFF"/>
                  </a:solidFill>
                  <a:effectLst/>
                  <a:latin typeface="Calibri" pitchFamily="34" charset="0"/>
                  <a:cs typeface="Arial" pitchFamily="34" charset="0"/>
                </a:rPr>
                <a:t>WHS</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2055" name="Rectangle 29"/>
            <p:cNvSpPr>
              <a:spLocks noChangeArrowheads="1"/>
            </p:cNvSpPr>
            <p:nvPr/>
          </p:nvSpPr>
          <p:spPr bwMode="auto">
            <a:xfrm>
              <a:off x="5021263" y="5224463"/>
              <a:ext cx="225425" cy="3397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rgbClr val="000000"/>
                  </a:solidFill>
                  <a:effectLst/>
                  <a:latin typeface="Calibri" pitchFamily="34" charset="0"/>
                  <a:cs typeface="Arial" pitchFamily="34" charset="0"/>
                </a:rPr>
                <a:t>?</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grpSp>
      <p:grpSp>
        <p:nvGrpSpPr>
          <p:cNvPr id="2066" name="Group 2065"/>
          <p:cNvGrpSpPr/>
          <p:nvPr/>
        </p:nvGrpSpPr>
        <p:grpSpPr>
          <a:xfrm>
            <a:off x="5588000" y="4805363"/>
            <a:ext cx="1022350" cy="758825"/>
            <a:chOff x="5588000" y="4805363"/>
            <a:chExt cx="1022350" cy="758825"/>
          </a:xfrm>
        </p:grpSpPr>
        <p:sp>
          <p:nvSpPr>
            <p:cNvPr id="18" name="Rectangle 10"/>
            <p:cNvSpPr>
              <a:spLocks noChangeArrowheads="1"/>
            </p:cNvSpPr>
            <p:nvPr/>
          </p:nvSpPr>
          <p:spPr bwMode="auto">
            <a:xfrm>
              <a:off x="5588000" y="4811713"/>
              <a:ext cx="1016000" cy="371475"/>
            </a:xfrm>
            <a:prstGeom prst="rect">
              <a:avLst/>
            </a:prstGeom>
            <a:solidFill>
              <a:srgbClr val="4F81B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Rectangle 14"/>
            <p:cNvSpPr>
              <a:spLocks noChangeArrowheads="1"/>
            </p:cNvSpPr>
            <p:nvPr/>
          </p:nvSpPr>
          <p:spPr bwMode="auto">
            <a:xfrm>
              <a:off x="5588000" y="5183188"/>
              <a:ext cx="1016000" cy="369888"/>
            </a:xfrm>
            <a:prstGeom prst="rect">
              <a:avLst/>
            </a:prstGeom>
            <a:solidFill>
              <a:srgbClr val="FF339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Rectangle 20"/>
            <p:cNvSpPr>
              <a:spLocks noChangeArrowheads="1"/>
            </p:cNvSpPr>
            <p:nvPr/>
          </p:nvSpPr>
          <p:spPr bwMode="auto">
            <a:xfrm>
              <a:off x="6597650" y="4805363"/>
              <a:ext cx="12700" cy="754063"/>
            </a:xfrm>
            <a:prstGeom prst="rect">
              <a:avLst/>
            </a:prstGeom>
            <a:solidFill>
              <a:srgbClr val="FFFFFF"/>
            </a:solidFill>
            <a:ln w="0" cap="flat">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52" name="Rectangle 26"/>
            <p:cNvSpPr>
              <a:spLocks noChangeArrowheads="1"/>
            </p:cNvSpPr>
            <p:nvPr/>
          </p:nvSpPr>
          <p:spPr bwMode="auto">
            <a:xfrm>
              <a:off x="5900738" y="4852988"/>
              <a:ext cx="512763" cy="3397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smtClean="0">
                  <a:ln>
                    <a:noFill/>
                  </a:ln>
                  <a:solidFill>
                    <a:srgbClr val="FFFFFF"/>
                  </a:solidFill>
                  <a:effectLst/>
                  <a:latin typeface="Calibri" pitchFamily="34" charset="0"/>
                  <a:cs typeface="Arial" pitchFamily="34" charset="0"/>
                </a:rPr>
                <a:t>AHS</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2056" name="Rectangle 30"/>
            <p:cNvSpPr>
              <a:spLocks noChangeArrowheads="1"/>
            </p:cNvSpPr>
            <p:nvPr/>
          </p:nvSpPr>
          <p:spPr bwMode="auto">
            <a:xfrm>
              <a:off x="6043613" y="5224463"/>
              <a:ext cx="225425" cy="3397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rgbClr val="000000"/>
                  </a:solidFill>
                  <a:effectLst/>
                  <a:latin typeface="Calibri" pitchFamily="34" charset="0"/>
                  <a:cs typeface="Arial" pitchFamily="34" charset="0"/>
                </a:rPr>
                <a:t>?</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grpSp>
      <p:cxnSp>
        <p:nvCxnSpPr>
          <p:cNvPr id="2068" name="Straight Connector 2067"/>
          <p:cNvCxnSpPr>
            <a:stCxn id="27" idx="1"/>
            <a:endCxn id="28" idx="1"/>
          </p:cNvCxnSpPr>
          <p:nvPr/>
        </p:nvCxnSpPr>
        <p:spPr>
          <a:xfrm>
            <a:off x="2514600" y="5182395"/>
            <a:ext cx="408305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7" name="Group 6"/>
          <p:cNvGrpSpPr/>
          <p:nvPr/>
        </p:nvGrpSpPr>
        <p:grpSpPr>
          <a:xfrm>
            <a:off x="2297760" y="3048000"/>
            <a:ext cx="1075030" cy="1120415"/>
            <a:chOff x="2892042" y="3652342"/>
            <a:chExt cx="808534" cy="906877"/>
          </a:xfrm>
        </p:grpSpPr>
        <p:pic>
          <p:nvPicPr>
            <p:cNvPr id="37" name="Picture 36"/>
            <p:cNvPicPr>
              <a:picLocks noChangeAspect="1"/>
            </p:cNvPicPr>
            <p:nvPr/>
          </p:nvPicPr>
          <p:blipFill rotWithShape="1">
            <a:blip r:embed="rId4" cstate="print">
              <a:extLst>
                <a:ext uri="{28A0092B-C50C-407E-A947-70E740481C1C}">
                  <a14:useLocalDpi xmlns:a14="http://schemas.microsoft.com/office/drawing/2010/main" val="0"/>
                </a:ext>
              </a:extLst>
            </a:blip>
            <a:srcRect l="23512" r="25301"/>
            <a:stretch/>
          </p:blipFill>
          <p:spPr>
            <a:xfrm>
              <a:off x="2892042" y="3652342"/>
              <a:ext cx="420624" cy="906877"/>
            </a:xfrm>
            <a:prstGeom prst="rect">
              <a:avLst/>
            </a:prstGeom>
          </p:spPr>
        </p:pic>
        <p:pic>
          <p:nvPicPr>
            <p:cNvPr id="38" name="Picture 37"/>
            <p:cNvPicPr>
              <a:picLocks noChangeAspect="1"/>
            </p:cNvPicPr>
            <p:nvPr/>
          </p:nvPicPr>
          <p:blipFill rotWithShape="1">
            <a:blip r:embed="rId4" cstate="print">
              <a:extLst>
                <a:ext uri="{28A0092B-C50C-407E-A947-70E740481C1C}">
                  <a14:useLocalDpi xmlns:a14="http://schemas.microsoft.com/office/drawing/2010/main" val="0"/>
                </a:ext>
              </a:extLst>
            </a:blip>
            <a:srcRect l="23512" r="25301"/>
            <a:stretch/>
          </p:blipFill>
          <p:spPr>
            <a:xfrm>
              <a:off x="3279952" y="3652342"/>
              <a:ext cx="420624" cy="906877"/>
            </a:xfrm>
            <a:prstGeom prst="rect">
              <a:avLst/>
            </a:prstGeom>
          </p:spPr>
        </p:pic>
      </p:grpSp>
    </p:spTree>
    <p:extLst>
      <p:ext uri="{BB962C8B-B14F-4D97-AF65-F5344CB8AC3E}">
        <p14:creationId xmlns:p14="http://schemas.microsoft.com/office/powerpoint/2010/main" val="1372763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5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06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1" end="1"/>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06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6">
                                            <p:txEl>
                                              <p:pRg st="0" end="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06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
                                            <p:txEl>
                                              <p:pRg st="1" end="1"/>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0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3" grpId="0" build="p"/>
      <p:bldP spid="5" grpId="0" build="p"/>
      <p:bldP spid="6" grpId="0"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6" name="Group 55"/>
          <p:cNvGrpSpPr/>
          <p:nvPr/>
        </p:nvGrpSpPr>
        <p:grpSpPr>
          <a:xfrm>
            <a:off x="16714" y="2750723"/>
            <a:ext cx="1049993" cy="602077"/>
            <a:chOff x="1582963" y="3652342"/>
            <a:chExt cx="1429296" cy="906877"/>
          </a:xfrm>
        </p:grpSpPr>
        <p:pic>
          <p:nvPicPr>
            <p:cNvPr id="57" name="Picture 56"/>
            <p:cNvPicPr>
              <a:picLocks noChangeAspect="1"/>
            </p:cNvPicPr>
            <p:nvPr/>
          </p:nvPicPr>
          <p:blipFill rotWithShape="1">
            <a:blip r:embed="rId3" cstate="print">
              <a:extLst>
                <a:ext uri="{28A0092B-C50C-407E-A947-70E740481C1C}">
                  <a14:useLocalDpi xmlns:a14="http://schemas.microsoft.com/office/drawing/2010/main" val="0"/>
                </a:ext>
              </a:extLst>
            </a:blip>
            <a:srcRect l="23512" r="25301"/>
            <a:stretch/>
          </p:blipFill>
          <p:spPr>
            <a:xfrm>
              <a:off x="1582963" y="3652342"/>
              <a:ext cx="420624" cy="906877"/>
            </a:xfrm>
            <a:prstGeom prst="rect">
              <a:avLst/>
            </a:prstGeom>
          </p:spPr>
        </p:pic>
        <p:pic>
          <p:nvPicPr>
            <p:cNvPr id="58" name="Picture 57"/>
            <p:cNvPicPr>
              <a:picLocks noChangeAspect="1"/>
            </p:cNvPicPr>
            <p:nvPr/>
          </p:nvPicPr>
          <p:blipFill rotWithShape="1">
            <a:blip r:embed="rId3" cstate="print">
              <a:extLst>
                <a:ext uri="{28A0092B-C50C-407E-A947-70E740481C1C}">
                  <a14:useLocalDpi xmlns:a14="http://schemas.microsoft.com/office/drawing/2010/main" val="0"/>
                </a:ext>
              </a:extLst>
            </a:blip>
            <a:srcRect l="23512" r="25301"/>
            <a:stretch/>
          </p:blipFill>
          <p:spPr>
            <a:xfrm>
              <a:off x="1919187" y="3652342"/>
              <a:ext cx="420624" cy="906877"/>
            </a:xfrm>
            <a:prstGeom prst="rect">
              <a:avLst/>
            </a:prstGeom>
          </p:spPr>
        </p:pic>
        <p:pic>
          <p:nvPicPr>
            <p:cNvPr id="59" name="Picture 58"/>
            <p:cNvPicPr>
              <a:picLocks noChangeAspect="1"/>
            </p:cNvPicPr>
            <p:nvPr/>
          </p:nvPicPr>
          <p:blipFill rotWithShape="1">
            <a:blip r:embed="rId3" cstate="print">
              <a:extLst>
                <a:ext uri="{28A0092B-C50C-407E-A947-70E740481C1C}">
                  <a14:useLocalDpi xmlns:a14="http://schemas.microsoft.com/office/drawing/2010/main" val="0"/>
                </a:ext>
              </a:extLst>
            </a:blip>
            <a:srcRect l="23512" r="25301"/>
            <a:stretch/>
          </p:blipFill>
          <p:spPr>
            <a:xfrm>
              <a:off x="2255411" y="3652342"/>
              <a:ext cx="420624" cy="906877"/>
            </a:xfrm>
            <a:prstGeom prst="rect">
              <a:avLst/>
            </a:prstGeom>
          </p:spPr>
        </p:pic>
        <p:pic>
          <p:nvPicPr>
            <p:cNvPr id="60" name="Picture 59"/>
            <p:cNvPicPr>
              <a:picLocks noChangeAspect="1"/>
            </p:cNvPicPr>
            <p:nvPr/>
          </p:nvPicPr>
          <p:blipFill rotWithShape="1">
            <a:blip r:embed="rId3" cstate="print">
              <a:extLst>
                <a:ext uri="{28A0092B-C50C-407E-A947-70E740481C1C}">
                  <a14:useLocalDpi xmlns:a14="http://schemas.microsoft.com/office/drawing/2010/main" val="0"/>
                </a:ext>
              </a:extLst>
            </a:blip>
            <a:srcRect l="23512" r="25301"/>
            <a:stretch/>
          </p:blipFill>
          <p:spPr>
            <a:xfrm>
              <a:off x="2591635" y="3652342"/>
              <a:ext cx="420624" cy="906877"/>
            </a:xfrm>
            <a:prstGeom prst="rect">
              <a:avLst/>
            </a:prstGeom>
          </p:spPr>
        </p:pic>
      </p:grpSp>
      <p:sp>
        <p:nvSpPr>
          <p:cNvPr id="2" name="Title 1"/>
          <p:cNvSpPr>
            <a:spLocks noGrp="1"/>
          </p:cNvSpPr>
          <p:nvPr>
            <p:ph type="title"/>
          </p:nvPr>
        </p:nvSpPr>
        <p:spPr/>
        <p:txBody>
          <a:bodyPr>
            <a:normAutofit fontScale="90000"/>
          </a:bodyPr>
          <a:lstStyle/>
          <a:p>
            <a:r>
              <a:rPr lang="en-US" dirty="0" smtClean="0"/>
              <a:t>First, we estimate values for unknown features with </a:t>
            </a:r>
            <a:r>
              <a:rPr lang="en-US" i="1" dirty="0" err="1" smtClean="0"/>
              <a:t>k</a:t>
            </a:r>
            <a:r>
              <a:rPr lang="en-US" dirty="0" err="1" smtClean="0"/>
              <a:t>NN</a:t>
            </a:r>
            <a:r>
              <a:rPr lang="en-US" dirty="0" smtClean="0"/>
              <a:t>.</a:t>
            </a:r>
            <a:endParaRPr lang="en-US" dirty="0"/>
          </a:p>
        </p:txBody>
      </p:sp>
      <p:sp>
        <p:nvSpPr>
          <p:cNvPr id="6" name="Content Placeholder 5"/>
          <p:cNvSpPr>
            <a:spLocks noGrp="1"/>
          </p:cNvSpPr>
          <p:nvPr>
            <p:ph idx="1"/>
          </p:nvPr>
        </p:nvSpPr>
        <p:spPr>
          <a:xfrm>
            <a:off x="457200" y="1600200"/>
            <a:ext cx="8610600" cy="4525963"/>
          </a:xfrm>
        </p:spPr>
        <p:txBody>
          <a:bodyPr>
            <a:normAutofit/>
          </a:bodyPr>
          <a:lstStyle/>
          <a:p>
            <a:r>
              <a:rPr lang="en-US" sz="2800" dirty="0" smtClean="0"/>
              <a:t>Find the </a:t>
            </a:r>
            <a:r>
              <a:rPr lang="en-US" sz="2800" i="1" dirty="0" smtClean="0"/>
              <a:t>k</a:t>
            </a:r>
            <a:r>
              <a:rPr lang="en-US" sz="2800" dirty="0" smtClean="0"/>
              <a:t>=5 homes nearest this one in the training set.</a:t>
            </a:r>
          </a:p>
          <a:p>
            <a:r>
              <a:rPr lang="en-US" sz="2800" b="1" dirty="0" smtClean="0"/>
              <a:t>Known:</a:t>
            </a:r>
            <a:r>
              <a:rPr lang="en-US" sz="2800" dirty="0" smtClean="0"/>
              <a:t> 2 bedrooms, 2 occupants</a:t>
            </a:r>
            <a:endParaRPr lang="en-US" sz="2800" b="1" dirty="0"/>
          </a:p>
        </p:txBody>
      </p:sp>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95848" y="6110114"/>
            <a:ext cx="913952" cy="514860"/>
          </a:xfrm>
          <a:prstGeom prst="rect">
            <a:avLst/>
          </a:prstGeom>
        </p:spPr>
      </p:pic>
      <p:pic>
        <p:nvPicPr>
          <p:cNvPr id="1027" name="Picture 3" descr="C:\Program Files (x86)\Microsoft Office\MEDIA\CAGCAT10\j0185604.wmf"/>
          <p:cNvPicPr>
            <a:picLocks noChangeAspect="1" noChangeArrowheads="1"/>
          </p:cNvPicPr>
          <p:nvPr/>
        </p:nvPicPr>
        <p:blipFill>
          <a:blip r:embed="rId5" cstate="print">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404140" y="5071753"/>
            <a:ext cx="697367" cy="698058"/>
          </a:xfrm>
          <a:prstGeom prst="rect">
            <a:avLst/>
          </a:prstGeom>
          <a:noFill/>
          <a:extLst>
            <a:ext uri="{909E8E84-426E-40dd-AFC4-6F175D3DCCD1}">
              <a14:hiddenFill xmlns="" xmlns:a14="http://schemas.microsoft.com/office/drawing/2010/main">
                <a:solidFill>
                  <a:srgbClr val="FFFFFF"/>
                </a:solidFill>
              </a14:hiddenFill>
            </a:ext>
          </a:extLst>
        </p:spPr>
      </p:pic>
      <p:pic>
        <p:nvPicPr>
          <p:cNvPr id="19" name="Picture 3" descr="C:\Program Files (x86)\Microsoft Office\MEDIA\CAGCAT10\j0185604.wmf"/>
          <p:cNvPicPr>
            <a:picLocks noChangeAspect="1" noChangeArrowheads="1"/>
          </p:cNvPicPr>
          <p:nvPr/>
        </p:nvPicPr>
        <p:blipFill>
          <a:blip r:embed="rId5"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074397" y="4323317"/>
            <a:ext cx="697367" cy="698058"/>
          </a:xfrm>
          <a:prstGeom prst="rect">
            <a:avLst/>
          </a:prstGeom>
          <a:noFill/>
          <a:extLst>
            <a:ext uri="{909E8E84-426E-40dd-AFC4-6F175D3DCCD1}">
              <a14:hiddenFill xmlns="" xmlns:a14="http://schemas.microsoft.com/office/drawing/2010/main">
                <a:solidFill>
                  <a:srgbClr val="FFFFFF"/>
                </a:solidFill>
              </a14:hiddenFill>
            </a:ext>
          </a:extLst>
        </p:spPr>
      </p:pic>
      <p:pic>
        <p:nvPicPr>
          <p:cNvPr id="20" name="Picture 3" descr="C:\Program Files (x86)\Microsoft Office\MEDIA\CAGCAT10\j0185604.wmf"/>
          <p:cNvPicPr>
            <a:picLocks noChangeAspect="1" noChangeArrowheads="1"/>
          </p:cNvPicPr>
          <p:nvPr/>
        </p:nvPicPr>
        <p:blipFill>
          <a:blip r:embed="rId5" cstate="print">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064209" y="3513024"/>
            <a:ext cx="697367" cy="698058"/>
          </a:xfrm>
          <a:prstGeom prst="rect">
            <a:avLst/>
          </a:prstGeom>
          <a:noFill/>
          <a:extLst>
            <a:ext uri="{909E8E84-426E-40dd-AFC4-6F175D3DCCD1}">
              <a14:hiddenFill xmlns="" xmlns:a14="http://schemas.microsoft.com/office/drawing/2010/main">
                <a:solidFill>
                  <a:srgbClr val="FFFFFF"/>
                </a:solidFill>
              </a14:hiddenFill>
            </a:ext>
          </a:extLst>
        </p:spPr>
      </p:pic>
      <p:pic>
        <p:nvPicPr>
          <p:cNvPr id="21" name="Picture 3" descr="C:\Program Files (x86)\Microsoft Office\MEDIA\CAGCAT10\j0185604.wmf"/>
          <p:cNvPicPr>
            <a:picLocks noChangeAspect="1" noChangeArrowheads="1"/>
          </p:cNvPicPr>
          <p:nvPr/>
        </p:nvPicPr>
        <p:blipFill>
          <a:blip r:embed="rId5" cstate="print">
            <a:duotone>
              <a:prstClr val="black"/>
              <a:srgbClr val="FF3399">
                <a:tint val="45000"/>
                <a:satMod val="400000"/>
              </a:srgbClr>
            </a:duotone>
            <a:extLst>
              <a:ext uri="{28A0092B-C50C-407E-A947-70E740481C1C}">
                <a14:useLocalDpi xmlns:a14="http://schemas.microsoft.com/office/drawing/2010/main" val="0"/>
              </a:ext>
            </a:extLst>
          </a:blip>
          <a:srcRect/>
          <a:stretch>
            <a:fillRect/>
          </a:stretch>
        </p:blipFill>
        <p:spPr bwMode="auto">
          <a:xfrm>
            <a:off x="7391400" y="2702732"/>
            <a:ext cx="697367" cy="698058"/>
          </a:xfrm>
          <a:prstGeom prst="rect">
            <a:avLst/>
          </a:prstGeom>
          <a:noFill/>
          <a:extLst>
            <a:ext uri="{909E8E84-426E-40dd-AFC4-6F175D3DCCD1}">
              <a14:hiddenFill xmlns="" xmlns:a14="http://schemas.microsoft.com/office/drawing/2010/main">
                <a:solidFill>
                  <a:srgbClr val="FFFFFF"/>
                </a:solidFill>
              </a14:hiddenFill>
            </a:ext>
          </a:extLst>
        </p:spPr>
      </p:pic>
      <p:pic>
        <p:nvPicPr>
          <p:cNvPr id="22" name="Picture 3" descr="C:\Program Files (x86)\Microsoft Office\MEDIA\CAGCAT10\j0185604.wmf"/>
          <p:cNvPicPr>
            <a:picLocks noChangeAspect="1" noChangeArrowheads="1"/>
          </p:cNvPicPr>
          <p:nvPr/>
        </p:nvPicPr>
        <p:blipFill>
          <a:blip r:embed="rId5" cstate="print">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105400" y="2702732"/>
            <a:ext cx="697367" cy="698058"/>
          </a:xfrm>
          <a:prstGeom prst="rect">
            <a:avLst/>
          </a:prstGeom>
          <a:noFill/>
          <a:extLst>
            <a:ext uri="{909E8E84-426E-40dd-AFC4-6F175D3DCCD1}">
              <a14:hiddenFill xmlns="" xmlns:a14="http://schemas.microsoft.com/office/drawing/2010/main">
                <a:solidFill>
                  <a:srgbClr val="FFFFFF"/>
                </a:solidFill>
              </a14:hiddenFill>
            </a:ext>
          </a:extLst>
        </p:spPr>
      </p:pic>
      <p:pic>
        <p:nvPicPr>
          <p:cNvPr id="23" name="Picture 3" descr="C:\Program Files (x86)\Microsoft Office\MEDIA\CAGCAT10\j0185604.wmf"/>
          <p:cNvPicPr>
            <a:picLocks noChangeAspect="1" noChangeArrowheads="1"/>
          </p:cNvPicPr>
          <p:nvPr/>
        </p:nvPicPr>
        <p:blipFill>
          <a:blip r:embed="rId5"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105401" y="3513024"/>
            <a:ext cx="697367" cy="698058"/>
          </a:xfrm>
          <a:prstGeom prst="rect">
            <a:avLst/>
          </a:prstGeom>
          <a:noFill/>
          <a:extLst>
            <a:ext uri="{909E8E84-426E-40dd-AFC4-6F175D3DCCD1}">
              <a14:hiddenFill xmlns="" xmlns:a14="http://schemas.microsoft.com/office/drawing/2010/main">
                <a:solidFill>
                  <a:srgbClr val="FFFFFF"/>
                </a:solidFill>
              </a14:hiddenFill>
            </a:ext>
          </a:extLst>
        </p:spPr>
      </p:pic>
      <p:pic>
        <p:nvPicPr>
          <p:cNvPr id="24" name="Picture 3" descr="C:\Program Files (x86)\Microsoft Office\MEDIA\CAGCAT10\j0185604.wmf"/>
          <p:cNvPicPr>
            <a:picLocks noChangeAspect="1" noChangeArrowheads="1"/>
          </p:cNvPicPr>
          <p:nvPr/>
        </p:nvPicPr>
        <p:blipFill>
          <a:blip r:embed="rId5" cstate="print">
            <a:duotone>
              <a:prstClr val="black"/>
              <a:srgbClr val="FFFF00">
                <a:tint val="45000"/>
                <a:satMod val="400000"/>
              </a:srgbClr>
            </a:duotone>
            <a:extLst>
              <a:ext uri="{28A0092B-C50C-407E-A947-70E740481C1C}">
                <a14:useLocalDpi xmlns:a14="http://schemas.microsoft.com/office/drawing/2010/main" val="0"/>
              </a:ext>
            </a:extLst>
          </a:blip>
          <a:srcRect/>
          <a:stretch>
            <a:fillRect/>
          </a:stretch>
        </p:blipFill>
        <p:spPr bwMode="auto">
          <a:xfrm>
            <a:off x="7543800" y="4267200"/>
            <a:ext cx="697367" cy="698058"/>
          </a:xfrm>
          <a:prstGeom prst="rect">
            <a:avLst/>
          </a:prstGeom>
          <a:noFill/>
          <a:extLst>
            <a:ext uri="{909E8E84-426E-40dd-AFC4-6F175D3DCCD1}">
              <a14:hiddenFill xmlns="" xmlns:a14="http://schemas.microsoft.com/office/drawing/2010/main">
                <a:solidFill>
                  <a:srgbClr val="FFFFFF"/>
                </a:solidFill>
              </a14:hiddenFill>
            </a:ext>
          </a:extLst>
        </p:spPr>
      </p:pic>
      <p:pic>
        <p:nvPicPr>
          <p:cNvPr id="25" name="Picture 3" descr="C:\Program Files (x86)\Microsoft Office\MEDIA\CAGCAT10\j0185604.wmf"/>
          <p:cNvPicPr>
            <a:picLocks noChangeAspect="1" noChangeArrowheads="1"/>
          </p:cNvPicPr>
          <p:nvPr/>
        </p:nvPicPr>
        <p:blipFill>
          <a:blip r:embed="rId5" cstate="print">
            <a:duotone>
              <a:prstClr val="black"/>
              <a:srgbClr val="00B050">
                <a:tint val="45000"/>
                <a:satMod val="400000"/>
              </a:srgbClr>
            </a:duotone>
            <a:extLst>
              <a:ext uri="{28A0092B-C50C-407E-A947-70E740481C1C}">
                <a14:useLocalDpi xmlns:a14="http://schemas.microsoft.com/office/drawing/2010/main" val="0"/>
              </a:ext>
            </a:extLst>
          </a:blip>
          <a:srcRect/>
          <a:stretch>
            <a:fillRect/>
          </a:stretch>
        </p:blipFill>
        <p:spPr bwMode="auto">
          <a:xfrm>
            <a:off x="7658180" y="2862957"/>
            <a:ext cx="697367" cy="698058"/>
          </a:xfrm>
          <a:prstGeom prst="rect">
            <a:avLst/>
          </a:prstGeom>
          <a:noFill/>
          <a:extLst>
            <a:ext uri="{909E8E84-426E-40dd-AFC4-6F175D3DCCD1}">
              <a14:hiddenFill xmlns="" xmlns:a14="http://schemas.microsoft.com/office/drawing/2010/main">
                <a:solidFill>
                  <a:srgbClr val="FFFFFF"/>
                </a:solidFill>
              </a14:hiddenFill>
            </a:ext>
          </a:extLst>
        </p:spPr>
      </p:pic>
      <p:sp>
        <p:nvSpPr>
          <p:cNvPr id="17" name="Rectangle 16"/>
          <p:cNvSpPr/>
          <p:nvPr/>
        </p:nvSpPr>
        <p:spPr>
          <a:xfrm>
            <a:off x="1295848" y="2651760"/>
            <a:ext cx="4647752" cy="3200400"/>
          </a:xfrm>
          <a:prstGeom prst="rect">
            <a:avLst/>
          </a:prstGeom>
          <a:noFill/>
          <a:ln w="762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pic>
        <p:nvPicPr>
          <p:cNvPr id="48" name="Picture 47"/>
          <p:cNvPicPr>
            <a:picLocks noChangeAspect="1"/>
          </p:cNvPicPr>
          <p:nvPr/>
        </p:nvPicPr>
        <p:blipFill rotWithShape="1">
          <a:blip r:embed="rId6" cstate="print">
            <a:extLst>
              <a:ext uri="{28A0092B-C50C-407E-A947-70E740481C1C}">
                <a14:useLocalDpi xmlns:a14="http://schemas.microsoft.com/office/drawing/2010/main" val="0"/>
              </a:ext>
            </a:extLst>
          </a:blip>
          <a:srcRect l="23512" r="25301"/>
          <a:stretch/>
        </p:blipFill>
        <p:spPr>
          <a:xfrm>
            <a:off x="314798" y="5181600"/>
            <a:ext cx="323116" cy="696648"/>
          </a:xfrm>
          <a:prstGeom prst="rect">
            <a:avLst/>
          </a:prstGeom>
        </p:spPr>
      </p:pic>
      <p:grpSp>
        <p:nvGrpSpPr>
          <p:cNvPr id="51" name="Group 50"/>
          <p:cNvGrpSpPr/>
          <p:nvPr/>
        </p:nvGrpSpPr>
        <p:grpSpPr>
          <a:xfrm>
            <a:off x="189371" y="4371307"/>
            <a:ext cx="573970" cy="602078"/>
            <a:chOff x="56886" y="4194761"/>
            <a:chExt cx="781314" cy="906878"/>
          </a:xfrm>
        </p:grpSpPr>
        <p:pic>
          <p:nvPicPr>
            <p:cNvPr id="49" name="Picture 48"/>
            <p:cNvPicPr>
              <a:picLocks noChangeAspect="1"/>
            </p:cNvPicPr>
            <p:nvPr/>
          </p:nvPicPr>
          <p:blipFill rotWithShape="1">
            <a:blip r:embed="rId3" cstate="print">
              <a:extLst>
                <a:ext uri="{28A0092B-C50C-407E-A947-70E740481C1C}">
                  <a14:useLocalDpi xmlns:a14="http://schemas.microsoft.com/office/drawing/2010/main" val="0"/>
                </a:ext>
              </a:extLst>
            </a:blip>
            <a:srcRect l="23512" r="25301"/>
            <a:stretch/>
          </p:blipFill>
          <p:spPr>
            <a:xfrm>
              <a:off x="417576" y="4194761"/>
              <a:ext cx="420624" cy="906877"/>
            </a:xfrm>
            <a:prstGeom prst="rect">
              <a:avLst/>
            </a:prstGeom>
          </p:spPr>
        </p:pic>
        <p:pic>
          <p:nvPicPr>
            <p:cNvPr id="50" name="Picture 49"/>
            <p:cNvPicPr>
              <a:picLocks noChangeAspect="1"/>
            </p:cNvPicPr>
            <p:nvPr/>
          </p:nvPicPr>
          <p:blipFill rotWithShape="1">
            <a:blip r:embed="rId3" cstate="print">
              <a:extLst>
                <a:ext uri="{28A0092B-C50C-407E-A947-70E740481C1C}">
                  <a14:useLocalDpi xmlns:a14="http://schemas.microsoft.com/office/drawing/2010/main" val="0"/>
                </a:ext>
              </a:extLst>
            </a:blip>
            <a:srcRect l="23512" r="25301"/>
            <a:stretch/>
          </p:blipFill>
          <p:spPr>
            <a:xfrm>
              <a:off x="56886" y="4194762"/>
              <a:ext cx="420624" cy="906877"/>
            </a:xfrm>
            <a:prstGeom prst="rect">
              <a:avLst/>
            </a:prstGeom>
          </p:spPr>
        </p:pic>
      </p:grpSp>
      <p:grpSp>
        <p:nvGrpSpPr>
          <p:cNvPr id="55" name="Group 54"/>
          <p:cNvGrpSpPr/>
          <p:nvPr/>
        </p:nvGrpSpPr>
        <p:grpSpPr>
          <a:xfrm>
            <a:off x="69954" y="3561015"/>
            <a:ext cx="812804" cy="602077"/>
            <a:chOff x="838200" y="3705589"/>
            <a:chExt cx="1106424" cy="906877"/>
          </a:xfrm>
        </p:grpSpPr>
        <p:pic>
          <p:nvPicPr>
            <p:cNvPr id="52" name="Picture 51"/>
            <p:cNvPicPr>
              <a:picLocks noChangeAspect="1"/>
            </p:cNvPicPr>
            <p:nvPr/>
          </p:nvPicPr>
          <p:blipFill rotWithShape="1">
            <a:blip r:embed="rId3" cstate="print">
              <a:extLst>
                <a:ext uri="{28A0092B-C50C-407E-A947-70E740481C1C}">
                  <a14:useLocalDpi xmlns:a14="http://schemas.microsoft.com/office/drawing/2010/main" val="0"/>
                </a:ext>
              </a:extLst>
            </a:blip>
            <a:srcRect l="23512" r="25301"/>
            <a:stretch/>
          </p:blipFill>
          <p:spPr>
            <a:xfrm>
              <a:off x="1524000" y="3705589"/>
              <a:ext cx="420624" cy="906877"/>
            </a:xfrm>
            <a:prstGeom prst="rect">
              <a:avLst/>
            </a:prstGeom>
          </p:spPr>
        </p:pic>
        <p:pic>
          <p:nvPicPr>
            <p:cNvPr id="53" name="Picture 52"/>
            <p:cNvPicPr>
              <a:picLocks noChangeAspect="1"/>
            </p:cNvPicPr>
            <p:nvPr/>
          </p:nvPicPr>
          <p:blipFill rotWithShape="1">
            <a:blip r:embed="rId3" cstate="print">
              <a:extLst>
                <a:ext uri="{28A0092B-C50C-407E-A947-70E740481C1C}">
                  <a14:useLocalDpi xmlns:a14="http://schemas.microsoft.com/office/drawing/2010/main" val="0"/>
                </a:ext>
              </a:extLst>
            </a:blip>
            <a:srcRect l="23512" r="25301"/>
            <a:stretch/>
          </p:blipFill>
          <p:spPr>
            <a:xfrm>
              <a:off x="838200" y="3705589"/>
              <a:ext cx="420624" cy="906877"/>
            </a:xfrm>
            <a:prstGeom prst="rect">
              <a:avLst/>
            </a:prstGeom>
          </p:spPr>
        </p:pic>
        <p:pic>
          <p:nvPicPr>
            <p:cNvPr id="54" name="Picture 53"/>
            <p:cNvPicPr>
              <a:picLocks noChangeAspect="1"/>
            </p:cNvPicPr>
            <p:nvPr/>
          </p:nvPicPr>
          <p:blipFill rotWithShape="1">
            <a:blip r:embed="rId3" cstate="print">
              <a:extLst>
                <a:ext uri="{28A0092B-C50C-407E-A947-70E740481C1C}">
                  <a14:useLocalDpi xmlns:a14="http://schemas.microsoft.com/office/drawing/2010/main" val="0"/>
                </a:ext>
              </a:extLst>
            </a:blip>
            <a:srcRect l="23512" r="25301"/>
            <a:stretch/>
          </p:blipFill>
          <p:spPr>
            <a:xfrm>
              <a:off x="1181100" y="3705589"/>
              <a:ext cx="420624" cy="906877"/>
            </a:xfrm>
            <a:prstGeom prst="rect">
              <a:avLst/>
            </a:prstGeom>
          </p:spPr>
        </p:pic>
      </p:grpSp>
      <p:grpSp>
        <p:nvGrpSpPr>
          <p:cNvPr id="64" name="Group 63"/>
          <p:cNvGrpSpPr/>
          <p:nvPr/>
        </p:nvGrpSpPr>
        <p:grpSpPr>
          <a:xfrm>
            <a:off x="2930708" y="5880078"/>
            <a:ext cx="1195203" cy="825522"/>
            <a:chOff x="1134454" y="6013281"/>
            <a:chExt cx="1053852" cy="616118"/>
          </a:xfrm>
        </p:grpSpPr>
        <p:pic>
          <p:nvPicPr>
            <p:cNvPr id="65" name="Picture 6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4454" y="6245140"/>
              <a:ext cx="682116" cy="384259"/>
            </a:xfrm>
            <a:prstGeom prst="rect">
              <a:avLst/>
            </a:prstGeom>
          </p:spPr>
        </p:pic>
        <p:pic>
          <p:nvPicPr>
            <p:cNvPr id="66" name="Picture 6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06190" y="6013281"/>
              <a:ext cx="682116" cy="384259"/>
            </a:xfrm>
            <a:prstGeom prst="rect">
              <a:avLst/>
            </a:prstGeom>
          </p:spPr>
        </p:pic>
      </p:grpSp>
      <p:grpSp>
        <p:nvGrpSpPr>
          <p:cNvPr id="63" name="Group 62"/>
          <p:cNvGrpSpPr/>
          <p:nvPr/>
        </p:nvGrpSpPr>
        <p:grpSpPr>
          <a:xfrm>
            <a:off x="4846819" y="5655089"/>
            <a:ext cx="1595073" cy="1126711"/>
            <a:chOff x="3631756" y="5781827"/>
            <a:chExt cx="1406431" cy="840906"/>
          </a:xfrm>
        </p:grpSpPr>
        <p:grpSp>
          <p:nvGrpSpPr>
            <p:cNvPr id="67" name="Group 66"/>
            <p:cNvGrpSpPr/>
            <p:nvPr/>
          </p:nvGrpSpPr>
          <p:grpSpPr>
            <a:xfrm>
              <a:off x="3631756" y="6006615"/>
              <a:ext cx="1053852" cy="616118"/>
              <a:chOff x="1134454" y="6013281"/>
              <a:chExt cx="1053852" cy="616118"/>
            </a:xfrm>
          </p:grpSpPr>
          <p:pic>
            <p:nvPicPr>
              <p:cNvPr id="68" name="Picture 6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4454" y="6245140"/>
                <a:ext cx="682116" cy="384259"/>
              </a:xfrm>
              <a:prstGeom prst="rect">
                <a:avLst/>
              </a:prstGeom>
            </p:spPr>
          </p:pic>
          <p:pic>
            <p:nvPicPr>
              <p:cNvPr id="69" name="Picture 6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06190" y="6013281"/>
                <a:ext cx="682116" cy="384259"/>
              </a:xfrm>
              <a:prstGeom prst="rect">
                <a:avLst/>
              </a:prstGeom>
            </p:spPr>
          </p:pic>
        </p:grpSp>
        <p:pic>
          <p:nvPicPr>
            <p:cNvPr id="70" name="Picture 6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56071" y="5781827"/>
              <a:ext cx="682116" cy="384259"/>
            </a:xfrm>
            <a:prstGeom prst="rect">
              <a:avLst/>
            </a:prstGeom>
          </p:spPr>
        </p:pic>
      </p:grpSp>
      <p:grpSp>
        <p:nvGrpSpPr>
          <p:cNvPr id="71" name="Group 70"/>
          <p:cNvGrpSpPr/>
          <p:nvPr/>
        </p:nvGrpSpPr>
        <p:grpSpPr>
          <a:xfrm>
            <a:off x="7162800" y="5334000"/>
            <a:ext cx="1600200" cy="1290973"/>
            <a:chOff x="5038187" y="5648812"/>
            <a:chExt cx="1752010" cy="1096516"/>
          </a:xfrm>
        </p:grpSpPr>
        <p:grpSp>
          <p:nvGrpSpPr>
            <p:cNvPr id="72" name="Group 71"/>
            <p:cNvGrpSpPr/>
            <p:nvPr/>
          </p:nvGrpSpPr>
          <p:grpSpPr>
            <a:xfrm>
              <a:off x="5038187" y="6129210"/>
              <a:ext cx="1053852" cy="616118"/>
              <a:chOff x="1134454" y="6013281"/>
              <a:chExt cx="1053852" cy="616118"/>
            </a:xfrm>
          </p:grpSpPr>
          <p:pic>
            <p:nvPicPr>
              <p:cNvPr id="73" name="Picture 7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34454" y="6245140"/>
                <a:ext cx="682116" cy="384259"/>
              </a:xfrm>
              <a:prstGeom prst="rect">
                <a:avLst/>
              </a:prstGeom>
            </p:spPr>
          </p:pic>
          <p:pic>
            <p:nvPicPr>
              <p:cNvPr id="74" name="Picture 7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506190" y="6013281"/>
                <a:ext cx="682116" cy="384259"/>
              </a:xfrm>
              <a:prstGeom prst="rect">
                <a:avLst/>
              </a:prstGeom>
            </p:spPr>
          </p:pic>
        </p:grpSp>
        <p:grpSp>
          <p:nvGrpSpPr>
            <p:cNvPr id="75" name="Group 74"/>
            <p:cNvGrpSpPr/>
            <p:nvPr/>
          </p:nvGrpSpPr>
          <p:grpSpPr>
            <a:xfrm>
              <a:off x="5736345" y="5648812"/>
              <a:ext cx="1053852" cy="616118"/>
              <a:chOff x="1134454" y="6013281"/>
              <a:chExt cx="1053852" cy="616118"/>
            </a:xfrm>
          </p:grpSpPr>
          <p:pic>
            <p:nvPicPr>
              <p:cNvPr id="76" name="Picture 7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34454" y="6245140"/>
                <a:ext cx="682116" cy="384259"/>
              </a:xfrm>
              <a:prstGeom prst="rect">
                <a:avLst/>
              </a:prstGeom>
            </p:spPr>
          </p:pic>
          <p:pic>
            <p:nvPicPr>
              <p:cNvPr id="77" name="Picture 7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506190" y="6013281"/>
                <a:ext cx="682116" cy="384259"/>
              </a:xfrm>
              <a:prstGeom prst="rect">
                <a:avLst/>
              </a:prstGeom>
            </p:spPr>
          </p:pic>
        </p:grpSp>
      </p:grpSp>
    </p:spTree>
    <p:extLst>
      <p:ext uri="{BB962C8B-B14F-4D97-AF65-F5344CB8AC3E}">
        <p14:creationId xmlns:p14="http://schemas.microsoft.com/office/powerpoint/2010/main" val="1616770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2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6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7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Content Placeholder 17"/>
          <p:cNvPicPr>
            <a:picLocks noGrp="1" noChangeAspect="1"/>
          </p:cNvPicPr>
          <p:nvPr>
            <p:ph sz="half" idx="1"/>
          </p:nvPr>
        </p:nvPicPr>
        <p:blipFill rotWithShape="1">
          <a:blip r:embed="rId3">
            <a:extLst>
              <a:ext uri="{28A0092B-C50C-407E-A947-70E740481C1C}">
                <a14:useLocalDpi xmlns:a14="http://schemas.microsoft.com/office/drawing/2010/main" val="0"/>
              </a:ext>
            </a:extLst>
          </a:blip>
          <a:srcRect l="21736" t="1197" r="26641" b="41087"/>
          <a:stretch/>
        </p:blipFill>
        <p:spPr>
          <a:xfrm>
            <a:off x="892911" y="2445240"/>
            <a:ext cx="1579504" cy="1593360"/>
          </a:xfrm>
        </p:spPr>
      </p:pic>
      <p:sp>
        <p:nvSpPr>
          <p:cNvPr id="2" name="Title 1"/>
          <p:cNvSpPr>
            <a:spLocks noGrp="1"/>
          </p:cNvSpPr>
          <p:nvPr>
            <p:ph type="title"/>
          </p:nvPr>
        </p:nvSpPr>
        <p:spPr>
          <a:xfrm>
            <a:off x="457200" y="274638"/>
            <a:ext cx="8686800" cy="1143000"/>
          </a:xfrm>
        </p:spPr>
        <p:txBody>
          <a:bodyPr>
            <a:normAutofit/>
          </a:bodyPr>
          <a:lstStyle/>
          <a:p>
            <a:r>
              <a:rPr lang="en-US" dirty="0" smtClean="0"/>
              <a:t>And so on…</a:t>
            </a:r>
            <a:endParaRPr lang="en-US" dirty="0"/>
          </a:p>
        </p:txBody>
      </p:sp>
      <p:pic>
        <p:nvPicPr>
          <p:cNvPr id="20" name="Content Placeholder 3"/>
          <p:cNvPicPr>
            <a:picLocks noGrp="1" noChangeAspect="1"/>
          </p:cNvPicPr>
          <p:nvPr>
            <p:ph sz="half" idx="2"/>
          </p:nvPr>
        </p:nvPicPr>
        <p:blipFill>
          <a:blip r:embed="rId4" cstate="print">
            <a:extLst>
              <a:ext uri="{BEBA8EAE-BF5A-486C-A8C5-ECC9F3942E4B}">
                <a14:imgProps xmlns:a14="http://schemas.microsoft.com/office/drawing/2010/main">
                  <a14:imgLayer r:embed="rId5">
                    <a14:imgEffect>
                      <a14:backgroundRemoval t="0" b="96980" l="0" r="100000">
                        <a14:backgroundMark x1="87013" y1="65436" x2="87013" y2="65436"/>
                        <a14:backgroundMark x1="14610" y1="95302" x2="14610" y2="95302"/>
                        <a14:backgroundMark x1="64610" y1="64094" x2="64610" y2="64094"/>
                        <a14:backgroundMark x1="76948" y1="67114" x2="76948" y2="67114"/>
                        <a14:backgroundMark x1="50974" y1="68456" x2="50974" y2="68456"/>
                      </a14:backgroundRemoval>
                    </a14:imgEffect>
                  </a14:imgLayer>
                </a14:imgProps>
              </a:ext>
              <a:ext uri="{28A0092B-C50C-407E-A947-70E740481C1C}">
                <a14:useLocalDpi xmlns:a14="http://schemas.microsoft.com/office/drawing/2010/main" val="0"/>
              </a:ext>
            </a:extLst>
          </a:blip>
          <a:stretch>
            <a:fillRect/>
          </a:stretch>
        </p:blipFill>
        <p:spPr>
          <a:xfrm>
            <a:off x="5717046" y="1844843"/>
            <a:ext cx="2267374" cy="2193757"/>
          </a:xfrm>
        </p:spPr>
      </p:pic>
      <p:sp>
        <p:nvSpPr>
          <p:cNvPr id="21" name="TextBox 20"/>
          <p:cNvSpPr txBox="1"/>
          <p:nvPr/>
        </p:nvSpPr>
        <p:spPr>
          <a:xfrm>
            <a:off x="6629400" y="1903145"/>
            <a:ext cx="1167052" cy="763855"/>
          </a:xfrm>
          <a:prstGeom prst="rect">
            <a:avLst/>
          </a:prstGeom>
          <a:noFill/>
        </p:spPr>
        <p:txBody>
          <a:bodyPr wrap="square" rtlCol="0">
            <a:spAutoFit/>
          </a:bodyPr>
          <a:lstStyle/>
          <a:p>
            <a:pPr algn="r"/>
            <a:r>
              <a:rPr lang="en-US" sz="2100" dirty="0" smtClean="0"/>
              <a:t>Even cooler!</a:t>
            </a:r>
            <a:endParaRPr lang="en-US" sz="2100" dirty="0"/>
          </a:p>
        </p:txBody>
      </p:sp>
      <p:sp>
        <p:nvSpPr>
          <p:cNvPr id="22" name="Rounded Rectangular Callout 21"/>
          <p:cNvSpPr/>
          <p:nvPr/>
        </p:nvSpPr>
        <p:spPr>
          <a:xfrm>
            <a:off x="2362200" y="1560518"/>
            <a:ext cx="2514600" cy="923687"/>
          </a:xfrm>
          <a:prstGeom prst="wedgeRoundRectCallout">
            <a:avLst>
              <a:gd name="adj1" fmla="val -36545"/>
              <a:gd name="adj2" fmla="val 85357"/>
              <a:gd name="adj3" fmla="val 1666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tx1"/>
                </a:solidFill>
              </a:rPr>
              <a:t>Your monthly gas bill will be between $35.32 and $38.59.</a:t>
            </a:r>
            <a:endParaRPr lang="en-US" sz="2000" dirty="0">
              <a:solidFill>
                <a:schemeClr val="tx1"/>
              </a:solidFill>
            </a:endParaRPr>
          </a:p>
        </p:txBody>
      </p:sp>
      <p:pic>
        <p:nvPicPr>
          <p:cNvPr id="7" name="Content Placeholder 17"/>
          <p:cNvPicPr>
            <a:picLocks noChangeAspect="1"/>
          </p:cNvPicPr>
          <p:nvPr/>
        </p:nvPicPr>
        <p:blipFill rotWithShape="1">
          <a:blip r:embed="rId3">
            <a:extLst>
              <a:ext uri="{28A0092B-C50C-407E-A947-70E740481C1C}">
                <a14:useLocalDpi xmlns:a14="http://schemas.microsoft.com/office/drawing/2010/main" val="0"/>
              </a:ext>
            </a:extLst>
          </a:blip>
          <a:srcRect l="21736" t="1197" r="26641" b="41087"/>
          <a:stretch/>
        </p:blipFill>
        <p:spPr>
          <a:xfrm>
            <a:off x="935096" y="5112240"/>
            <a:ext cx="1579504" cy="1593360"/>
          </a:xfrm>
          <a:prstGeom prst="rect">
            <a:avLst/>
          </a:prstGeom>
        </p:spPr>
      </p:pic>
      <p:pic>
        <p:nvPicPr>
          <p:cNvPr id="8" name="Content Placeholder 3"/>
          <p:cNvPicPr>
            <a:picLocks noChangeAspect="1"/>
          </p:cNvPicPr>
          <p:nvPr/>
        </p:nvPicPr>
        <p:blipFill>
          <a:blip r:embed="rId4" cstate="print">
            <a:extLst>
              <a:ext uri="{BEBA8EAE-BF5A-486C-A8C5-ECC9F3942E4B}">
                <a14:imgProps xmlns:a14="http://schemas.microsoft.com/office/drawing/2010/main">
                  <a14:imgLayer r:embed="rId5">
                    <a14:imgEffect>
                      <a14:backgroundRemoval t="0" b="96980" l="0" r="100000">
                        <a14:backgroundMark x1="87013" y1="65436" x2="87013" y2="65436"/>
                        <a14:backgroundMark x1="14610" y1="95302" x2="14610" y2="95302"/>
                        <a14:backgroundMark x1="64610" y1="64094" x2="64610" y2="64094"/>
                        <a14:backgroundMark x1="76948" y1="67114" x2="76948" y2="67114"/>
                        <a14:backgroundMark x1="50974" y1="68456" x2="50974" y2="68456"/>
                      </a14:backgroundRemoval>
                    </a14:imgEffect>
                  </a14:imgLayer>
                </a14:imgProps>
              </a:ext>
              <a:ext uri="{28A0092B-C50C-407E-A947-70E740481C1C}">
                <a14:useLocalDpi xmlns:a14="http://schemas.microsoft.com/office/drawing/2010/main" val="0"/>
              </a:ext>
            </a:extLst>
          </a:blip>
          <a:stretch>
            <a:fillRect/>
          </a:stretch>
        </p:blipFill>
        <p:spPr>
          <a:xfrm>
            <a:off x="5759231" y="4511843"/>
            <a:ext cx="2267374" cy="2193757"/>
          </a:xfrm>
          <a:prstGeom prst="rect">
            <a:avLst/>
          </a:prstGeom>
        </p:spPr>
      </p:pic>
      <p:sp>
        <p:nvSpPr>
          <p:cNvPr id="10" name="Rounded Rectangular Callout 9"/>
          <p:cNvSpPr/>
          <p:nvPr/>
        </p:nvSpPr>
        <p:spPr>
          <a:xfrm>
            <a:off x="2404385" y="4227518"/>
            <a:ext cx="2514600" cy="923687"/>
          </a:xfrm>
          <a:prstGeom prst="wedgeRoundRectCallout">
            <a:avLst>
              <a:gd name="adj1" fmla="val -36545"/>
              <a:gd name="adj2" fmla="val 85357"/>
              <a:gd name="adj3" fmla="val 1666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tx1"/>
                </a:solidFill>
              </a:rPr>
              <a:t>What size is the water heater?</a:t>
            </a:r>
            <a:endParaRPr lang="en-US" sz="2000" dirty="0">
              <a:solidFill>
                <a:schemeClr val="tx1"/>
              </a:solidFill>
            </a:endParaRPr>
          </a:p>
        </p:txBody>
      </p:sp>
      <p:grpSp>
        <p:nvGrpSpPr>
          <p:cNvPr id="11" name="Group 10"/>
          <p:cNvGrpSpPr/>
          <p:nvPr/>
        </p:nvGrpSpPr>
        <p:grpSpPr>
          <a:xfrm>
            <a:off x="7086119" y="4742773"/>
            <a:ext cx="710333" cy="438827"/>
            <a:chOff x="58661" y="4704026"/>
            <a:chExt cx="911352" cy="560832"/>
          </a:xfrm>
        </p:grpSpPr>
        <p:pic>
          <p:nvPicPr>
            <p:cNvPr id="12" name="Picture 3" descr="C:\Users\kearly\AppData\Local\Microsoft\Windows\Temporary Internet Files\Content.IE5\NDWITMNQ\buster_s_adventures_4___scary_encounter_by_busterthefox-d85numc[1].jpg"/>
            <p:cNvPicPr>
              <a:picLocks noChangeAspect="1" noChangeArrowheads="1"/>
            </p:cNvPicPr>
            <p:nvPr/>
          </p:nvPicPr>
          <p:blipFill>
            <a:blip r:embed="rId6" cstate="print">
              <a:extLst>
                <a:ext uri="{BEBA8EAE-BF5A-486C-A8C5-ECC9F3942E4B}">
                  <a14:imgProps xmlns:a14="http://schemas.microsoft.com/office/drawing/2010/main">
                    <a14:imgLayer r:embed="rId7">
                      <a14:imgEffect>
                        <a14:backgroundRemoval t="0" b="100000" l="10000" r="90000"/>
                      </a14:imgEffect>
                    </a14:imgLayer>
                  </a14:imgProps>
                </a:ext>
                <a:ext uri="{28A0092B-C50C-407E-A947-70E740481C1C}">
                  <a14:useLocalDpi xmlns:a14="http://schemas.microsoft.com/office/drawing/2010/main" val="0"/>
                </a:ext>
              </a:extLst>
            </a:blip>
            <a:srcRect/>
            <a:stretch>
              <a:fillRect/>
            </a:stretch>
          </p:blipFill>
          <p:spPr bwMode="auto">
            <a:xfrm>
              <a:off x="58661" y="4704026"/>
              <a:ext cx="560832" cy="560832"/>
            </a:xfrm>
            <a:prstGeom prst="rect">
              <a:avLst/>
            </a:prstGeom>
            <a:noFill/>
            <a:ln>
              <a:noFill/>
            </a:ln>
            <a:extLst>
              <a:ext uri="{909E8E84-426E-40dd-AFC4-6F175D3DCCD1}">
                <a14:hiddenFill xmlns="" xmlns:a14="http://schemas.microsoft.com/office/drawing/2010/main">
                  <a:solidFill>
                    <a:srgbClr val="FFFFFF"/>
                  </a:solidFill>
                </a14:hiddenFill>
              </a:ext>
            </a:extLst>
          </p:spPr>
        </p:pic>
        <p:pic>
          <p:nvPicPr>
            <p:cNvPr id="13" name="Picture 3" descr="C:\Users\kearly\AppData\Local\Microsoft\Windows\Temporary Internet Files\Content.IE5\NDWITMNQ\buster_s_adventures_4___scary_encounter_by_busterthefox-d85numc[1].jpg"/>
            <p:cNvPicPr>
              <a:picLocks noChangeAspect="1" noChangeArrowheads="1"/>
            </p:cNvPicPr>
            <p:nvPr/>
          </p:nvPicPr>
          <p:blipFill>
            <a:blip r:embed="rId6" cstate="print">
              <a:extLst>
                <a:ext uri="{BEBA8EAE-BF5A-486C-A8C5-ECC9F3942E4B}">
                  <a14:imgProps xmlns:a14="http://schemas.microsoft.com/office/drawing/2010/main">
                    <a14:imgLayer r:embed="rId7">
                      <a14:imgEffect>
                        <a14:backgroundRemoval t="0" b="100000" l="10000" r="90000"/>
                      </a14:imgEffect>
                    </a14:imgLayer>
                  </a14:imgProps>
                </a:ext>
                <a:ext uri="{28A0092B-C50C-407E-A947-70E740481C1C}">
                  <a14:useLocalDpi xmlns:a14="http://schemas.microsoft.com/office/drawing/2010/main" val="0"/>
                </a:ext>
              </a:extLst>
            </a:blip>
            <a:srcRect/>
            <a:stretch>
              <a:fillRect/>
            </a:stretch>
          </p:blipFill>
          <p:spPr bwMode="auto">
            <a:xfrm>
              <a:off x="409181" y="4704026"/>
              <a:ext cx="560832" cy="560832"/>
            </a:xfrm>
            <a:prstGeom prst="rect">
              <a:avLst/>
            </a:prstGeom>
            <a:noFill/>
            <a:ln>
              <a:noFill/>
            </a:ln>
            <a:extLst>
              <a:ext uri="{909E8E84-426E-40dd-AFC4-6F175D3DCCD1}">
                <a14:hiddenFill xmlns="" xmlns:a14="http://schemas.microsoft.com/office/drawing/2010/main">
                  <a:solidFill>
                    <a:srgbClr val="FFFFFF"/>
                  </a:solidFill>
                </a14:hiddenFill>
              </a:ext>
            </a:extLst>
          </p:spPr>
        </p:pic>
      </p:grpSp>
    </p:spTree>
    <p:extLst>
      <p:ext uri="{BB962C8B-B14F-4D97-AF65-F5344CB8AC3E}">
        <p14:creationId xmlns:p14="http://schemas.microsoft.com/office/powerpoint/2010/main" val="1853434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animBg="1"/>
      <p:bldP spid="10"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686800" cy="1143000"/>
          </a:xfrm>
        </p:spPr>
        <p:txBody>
          <a:bodyPr>
            <a:normAutofit fontScale="90000"/>
          </a:bodyPr>
          <a:lstStyle/>
          <a:p>
            <a:r>
              <a:rPr lang="en-US" dirty="0" smtClean="0"/>
              <a:t>DQO results in more certain predictions than the baseline orderings.</a:t>
            </a:r>
            <a:endParaRPr lang="en-US" dirty="0"/>
          </a:p>
        </p:txBody>
      </p:sp>
      <p:sp>
        <p:nvSpPr>
          <p:cNvPr id="5" name="TextBox 4"/>
          <p:cNvSpPr txBox="1"/>
          <p:nvPr/>
        </p:nvSpPr>
        <p:spPr>
          <a:xfrm>
            <a:off x="533400" y="6172200"/>
            <a:ext cx="8305800" cy="646331"/>
          </a:xfrm>
          <a:prstGeom prst="rect">
            <a:avLst/>
          </a:prstGeom>
          <a:noFill/>
        </p:spPr>
        <p:txBody>
          <a:bodyPr wrap="square" rtlCol="0">
            <a:spAutoFit/>
          </a:bodyPr>
          <a:lstStyle/>
          <a:p>
            <a:r>
              <a:rPr lang="en-US" dirty="0" smtClean="0"/>
              <a:t>The widths of 90% prediction intervals for electricity prediction, as questions are asked. Lower values mean more certain predictions.</a:t>
            </a:r>
            <a:endParaRPr lang="en-US" b="1" dirty="0">
              <a:solidFill>
                <a:srgbClr val="FF3399"/>
              </a:solidFill>
            </a:endParaRPr>
          </a:p>
        </p:txBody>
      </p:sp>
      <p:graphicFrame>
        <p:nvGraphicFramePr>
          <p:cNvPr id="6" name="Content Placeholder 5"/>
          <p:cNvGraphicFramePr>
            <a:graphicFrameLocks noGrp="1"/>
          </p:cNvGraphicFramePr>
          <p:nvPr>
            <p:ph idx="1"/>
            <p:extLst/>
          </p:nvPr>
        </p:nvGraphicFramePr>
        <p:xfrm>
          <a:off x="0" y="1600200"/>
          <a:ext cx="9144000" cy="4525963"/>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148131248"/>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686800" cy="1143000"/>
          </a:xfrm>
        </p:spPr>
        <p:txBody>
          <a:bodyPr>
            <a:normAutofit fontScale="90000"/>
          </a:bodyPr>
          <a:lstStyle/>
          <a:p>
            <a:r>
              <a:rPr lang="en-US" dirty="0"/>
              <a:t>The tradeoff parameter </a:t>
            </a:r>
            <a:r>
              <a:rPr lang="en-US" dirty="0">
                <a:latin typeface="Symbol" panose="05050102010706020507" pitchFamily="18" charset="2"/>
              </a:rPr>
              <a:t>l</a:t>
            </a:r>
            <a:r>
              <a:rPr lang="en-US" dirty="0"/>
              <a:t> influences when expensive features are included.</a:t>
            </a:r>
          </a:p>
        </p:txBody>
      </p:sp>
      <p:sp>
        <p:nvSpPr>
          <p:cNvPr id="5" name="TextBox 4"/>
          <p:cNvSpPr txBox="1"/>
          <p:nvPr/>
        </p:nvSpPr>
        <p:spPr>
          <a:xfrm>
            <a:off x="533400" y="6172200"/>
            <a:ext cx="8305800" cy="369332"/>
          </a:xfrm>
          <a:prstGeom prst="rect">
            <a:avLst/>
          </a:prstGeom>
          <a:noFill/>
        </p:spPr>
        <p:txBody>
          <a:bodyPr wrap="square" rtlCol="0">
            <a:spAutoFit/>
          </a:bodyPr>
          <a:lstStyle/>
          <a:p>
            <a:r>
              <a:rPr lang="en-US" dirty="0"/>
              <a:t>Progressive total cost of all features provided, as questions are asked. </a:t>
            </a:r>
          </a:p>
        </p:txBody>
      </p:sp>
      <p:graphicFrame>
        <p:nvGraphicFramePr>
          <p:cNvPr id="6" name="Content Placeholder 5"/>
          <p:cNvGraphicFramePr>
            <a:graphicFrameLocks noGrp="1"/>
          </p:cNvGraphicFramePr>
          <p:nvPr>
            <p:ph idx="1"/>
            <p:extLst/>
          </p:nvPr>
        </p:nvGraphicFramePr>
        <p:xfrm>
          <a:off x="0" y="1600200"/>
          <a:ext cx="9144000" cy="4525963"/>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29104502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Accident Identification: </a:t>
            </a:r>
            <a:br>
              <a:rPr lang="en-US" dirty="0" smtClean="0"/>
            </a:br>
            <a:r>
              <a:rPr lang="en-US" dirty="0" smtClean="0"/>
              <a:t>What would you want to know?</a:t>
            </a:r>
            <a:endParaRPr lang="en-US" dirty="0"/>
          </a:p>
        </p:txBody>
      </p:sp>
      <p:pic>
        <p:nvPicPr>
          <p:cNvPr id="4" name="Content Placeholder 3" descr="Screen Shot 2016-04-06 at 11.59.30 PM.png"/>
          <p:cNvPicPr>
            <a:picLocks noGrp="1" noChangeAspect="1"/>
          </p:cNvPicPr>
          <p:nvPr>
            <p:ph idx="1"/>
          </p:nvPr>
        </p:nvPicPr>
        <p:blipFill>
          <a:blip r:embed="rId3">
            <a:extLst>
              <a:ext uri="{28A0092B-C50C-407E-A947-70E740481C1C}">
                <a14:useLocalDpi xmlns:a14="http://schemas.microsoft.com/office/drawing/2010/main" val="0"/>
              </a:ext>
            </a:extLst>
          </a:blip>
          <a:srcRect t="-15234" b="-15234"/>
          <a:stretch>
            <a:fillRect/>
          </a:stretch>
        </p:blipFill>
        <p:spPr/>
      </p:pic>
    </p:spTree>
    <p:extLst>
      <p:ext uri="{BB962C8B-B14F-4D97-AF65-F5344CB8AC3E}">
        <p14:creationId xmlns:p14="http://schemas.microsoft.com/office/powerpoint/2010/main" val="3271513651"/>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l"/>
            <a:r>
              <a:rPr lang="en-US" dirty="0" smtClean="0"/>
              <a:t>The oracle chooses features to add fairly uniformly, across test samples.</a:t>
            </a:r>
            <a:endParaRPr lang="en-US" dirty="0"/>
          </a:p>
        </p:txBody>
      </p:sp>
      <p:sp>
        <p:nvSpPr>
          <p:cNvPr id="4" name="Text Placeholder 3"/>
          <p:cNvSpPr>
            <a:spLocks noGrp="1"/>
          </p:cNvSpPr>
          <p:nvPr>
            <p:ph type="body" idx="1"/>
          </p:nvPr>
        </p:nvSpPr>
        <p:spPr/>
        <p:txBody>
          <a:bodyPr/>
          <a:lstStyle/>
          <a:p>
            <a:pPr algn="ctr"/>
            <a:r>
              <a:rPr lang="en-US" dirty="0" smtClean="0"/>
              <a:t>Electricity</a:t>
            </a:r>
            <a:endParaRPr lang="en-US" dirty="0"/>
          </a:p>
        </p:txBody>
      </p:sp>
      <p:sp>
        <p:nvSpPr>
          <p:cNvPr id="6" name="Text Placeholder 5"/>
          <p:cNvSpPr>
            <a:spLocks noGrp="1"/>
          </p:cNvSpPr>
          <p:nvPr>
            <p:ph type="body" sz="quarter" idx="3"/>
          </p:nvPr>
        </p:nvSpPr>
        <p:spPr/>
        <p:txBody>
          <a:bodyPr/>
          <a:lstStyle/>
          <a:p>
            <a:pPr algn="ctr"/>
            <a:r>
              <a:rPr lang="en-US" dirty="0" smtClean="0"/>
              <a:t>Natural gas</a:t>
            </a:r>
            <a:endParaRPr lang="en-US" dirty="0"/>
          </a:p>
        </p:txBody>
      </p:sp>
      <p:pic>
        <p:nvPicPr>
          <p:cNvPr id="14" name="Content Placeholder 13"/>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457200" y="2417727"/>
            <a:ext cx="4040188" cy="3465583"/>
          </a:xfrm>
        </p:spPr>
      </p:pic>
      <p:pic>
        <p:nvPicPr>
          <p:cNvPr id="15" name="Content Placeholder 14"/>
          <p:cNvPicPr>
            <a:picLocks noGrp="1" noChangeAspect="1"/>
          </p:cNvPicPr>
          <p:nvPr>
            <p:ph sz="quarter" idx="4"/>
          </p:nvPr>
        </p:nvPicPr>
        <p:blipFill>
          <a:blip r:embed="rId4" cstate="print">
            <a:extLst>
              <a:ext uri="{28A0092B-C50C-407E-A947-70E740481C1C}">
                <a14:useLocalDpi xmlns:a14="http://schemas.microsoft.com/office/drawing/2010/main" val="0"/>
              </a:ext>
            </a:extLst>
          </a:blip>
          <a:stretch>
            <a:fillRect/>
          </a:stretch>
        </p:blipFill>
        <p:spPr>
          <a:xfrm>
            <a:off x="4645025" y="2417039"/>
            <a:ext cx="4041775" cy="3466960"/>
          </a:xfrm>
        </p:spPr>
      </p:pic>
    </p:spTree>
    <p:extLst>
      <p:ext uri="{BB962C8B-B14F-4D97-AF65-F5344CB8AC3E}">
        <p14:creationId xmlns:p14="http://schemas.microsoft.com/office/powerpoint/2010/main" val="243259545"/>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smtClean="0">
                <a:latin typeface="Symbol" panose="05050102010706020507" pitchFamily="18" charset="2"/>
              </a:rPr>
              <a:t>l</a:t>
            </a:r>
            <a:r>
              <a:rPr lang="en-US" dirty="0" smtClean="0"/>
              <a:t> = 0.01</a:t>
            </a:r>
            <a:endParaRPr lang="en-US" dirty="0"/>
          </a:p>
        </p:txBody>
      </p:sp>
      <p:sp>
        <p:nvSpPr>
          <p:cNvPr id="10" name="Text Placeholder 9"/>
          <p:cNvSpPr>
            <a:spLocks noGrp="1"/>
          </p:cNvSpPr>
          <p:nvPr>
            <p:ph type="body" idx="1"/>
          </p:nvPr>
        </p:nvSpPr>
        <p:spPr/>
        <p:txBody>
          <a:bodyPr>
            <a:normAutofit fontScale="92500" lnSpcReduction="20000"/>
          </a:bodyPr>
          <a:lstStyle/>
          <a:p>
            <a:r>
              <a:rPr lang="en-US" dirty="0" smtClean="0"/>
              <a:t>Cost of features asked in each position for all test samples.</a:t>
            </a:r>
            <a:endParaRPr lang="en-US" dirty="0"/>
          </a:p>
        </p:txBody>
      </p:sp>
      <p:pic>
        <p:nvPicPr>
          <p:cNvPr id="7" name="Content Placeholder 6"/>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475816" y="2455335"/>
            <a:ext cx="4002956" cy="3390367"/>
          </a:xfrm>
        </p:spPr>
      </p:pic>
      <p:sp>
        <p:nvSpPr>
          <p:cNvPr id="11" name="Text Placeholder 10"/>
          <p:cNvSpPr>
            <a:spLocks noGrp="1"/>
          </p:cNvSpPr>
          <p:nvPr>
            <p:ph type="body" sz="quarter" idx="3"/>
          </p:nvPr>
        </p:nvSpPr>
        <p:spPr/>
        <p:txBody>
          <a:bodyPr>
            <a:normAutofit fontScale="92500" lnSpcReduction="20000"/>
          </a:bodyPr>
          <a:lstStyle/>
          <a:p>
            <a:r>
              <a:rPr lang="en-US" dirty="0" smtClean="0"/>
              <a:t>Frequency each cost category 1-7 was asked in each position.</a:t>
            </a:r>
            <a:endParaRPr lang="en-US" dirty="0"/>
          </a:p>
        </p:txBody>
      </p:sp>
      <p:pic>
        <p:nvPicPr>
          <p:cNvPr id="8" name="Content Placeholder 7"/>
          <p:cNvPicPr>
            <a:picLocks noGrp="1" noChangeAspect="1"/>
          </p:cNvPicPr>
          <p:nvPr>
            <p:ph sz="quarter" idx="4"/>
          </p:nvPr>
        </p:nvPicPr>
        <p:blipFill>
          <a:blip r:embed="rId3" cstate="print">
            <a:extLst>
              <a:ext uri="{28A0092B-C50C-407E-A947-70E740481C1C}">
                <a14:useLocalDpi xmlns:a14="http://schemas.microsoft.com/office/drawing/2010/main" val="0"/>
              </a:ext>
            </a:extLst>
          </a:blip>
          <a:stretch>
            <a:fillRect/>
          </a:stretch>
        </p:blipFill>
        <p:spPr>
          <a:xfrm>
            <a:off x="4676436" y="2421398"/>
            <a:ext cx="3978952" cy="3458241"/>
          </a:xfrm>
        </p:spPr>
      </p:pic>
    </p:spTree>
    <p:extLst>
      <p:ext uri="{BB962C8B-B14F-4D97-AF65-F5344CB8AC3E}">
        <p14:creationId xmlns:p14="http://schemas.microsoft.com/office/powerpoint/2010/main" val="1882789503"/>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77000" y="4343400"/>
            <a:ext cx="2466975" cy="2225902"/>
          </a:xfrm>
          <a:prstGeom prst="rect">
            <a:avLst/>
          </a:prstGeom>
        </p:spPr>
      </p:pic>
      <p:sp>
        <p:nvSpPr>
          <p:cNvPr id="2" name="Title 1"/>
          <p:cNvSpPr>
            <a:spLocks noGrp="1"/>
          </p:cNvSpPr>
          <p:nvPr>
            <p:ph type="title"/>
          </p:nvPr>
        </p:nvSpPr>
        <p:spPr>
          <a:xfrm>
            <a:off x="457200" y="274638"/>
            <a:ext cx="8229600" cy="1143000"/>
          </a:xfrm>
        </p:spPr>
        <p:txBody>
          <a:bodyPr>
            <a:normAutofit fontScale="90000"/>
          </a:bodyPr>
          <a:lstStyle/>
          <a:p>
            <a:r>
              <a:rPr lang="en-US" dirty="0" err="1" smtClean="0"/>
              <a:t>EDigs</a:t>
            </a:r>
            <a:r>
              <a:rPr lang="en-US" dirty="0" smtClean="0"/>
              <a:t> helps prospective tenants in the rental search process.</a:t>
            </a:r>
            <a:endParaRPr lang="en-US" dirty="0"/>
          </a:p>
        </p:txBody>
      </p:sp>
      <p:sp>
        <p:nvSpPr>
          <p:cNvPr id="3" name="Content Placeholder 2"/>
          <p:cNvSpPr>
            <a:spLocks noGrp="1"/>
          </p:cNvSpPr>
          <p:nvPr>
            <p:ph idx="1"/>
          </p:nvPr>
        </p:nvSpPr>
        <p:spPr/>
        <p:txBody>
          <a:bodyPr/>
          <a:lstStyle/>
          <a:p>
            <a:r>
              <a:rPr lang="en-US" dirty="0" smtClean="0"/>
              <a:t>Provides users with personalized estimates for utility costs.</a:t>
            </a:r>
          </a:p>
          <a:p>
            <a:endParaRPr lang="en-US" dirty="0" smtClean="0"/>
          </a:p>
          <a:p>
            <a:endParaRPr lang="en-US" dirty="0" smtClean="0"/>
          </a:p>
          <a:p>
            <a:endParaRPr lang="en-US" dirty="0"/>
          </a:p>
          <a:p>
            <a:r>
              <a:rPr lang="en-US" dirty="0" smtClean="0"/>
              <a:t>If you’re looking for an apartment in Pittsburgh…edigs.org</a:t>
            </a:r>
          </a:p>
          <a:p>
            <a:pPr lvl="1"/>
            <a:r>
              <a:rPr lang="en-US" dirty="0" smtClean="0"/>
              <a:t>Also an Android and iPhone app</a:t>
            </a: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52687" y="2600325"/>
            <a:ext cx="4238625" cy="1657350"/>
          </a:xfrm>
          <a:prstGeom prst="rect">
            <a:avLst/>
          </a:prstGeom>
        </p:spPr>
      </p:pic>
      <p:sp>
        <p:nvSpPr>
          <p:cNvPr id="5" name="Rectangle 4"/>
          <p:cNvSpPr/>
          <p:nvPr/>
        </p:nvSpPr>
        <p:spPr>
          <a:xfrm>
            <a:off x="5060092" y="3276600"/>
            <a:ext cx="1371600" cy="38100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71638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686800" cy="1143000"/>
          </a:xfrm>
        </p:spPr>
        <p:txBody>
          <a:bodyPr>
            <a:normAutofit fontScale="90000"/>
          </a:bodyPr>
          <a:lstStyle/>
          <a:p>
            <a:r>
              <a:rPr lang="en-US" dirty="0" err="1" smtClean="0"/>
              <a:t>EDigs</a:t>
            </a:r>
            <a:r>
              <a:rPr lang="en-US" dirty="0" smtClean="0"/>
              <a:t> users can provide more information about a unit or themselves.</a:t>
            </a:r>
            <a:endParaRPr lang="en-US" dirty="0"/>
          </a:p>
        </p:txBody>
      </p:sp>
      <p:pic>
        <p:nvPicPr>
          <p:cNvPr id="7" name="Content Placeholder 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471214" y="1600200"/>
            <a:ext cx="6201571" cy="4525963"/>
          </a:xfrm>
        </p:spPr>
      </p:pic>
    </p:spTree>
    <p:extLst>
      <p:ext uri="{BB962C8B-B14F-4D97-AF65-F5344CB8AC3E}">
        <p14:creationId xmlns:p14="http://schemas.microsoft.com/office/powerpoint/2010/main" val="8534417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Known Preference</a:t>
            </a:r>
            <a:endParaRPr lang="en-US" dirty="0"/>
          </a:p>
        </p:txBody>
      </p:sp>
      <p:pic>
        <p:nvPicPr>
          <p:cNvPr id="7" name="Content Placeholder 6" descr="Screen Shot 2016-04-07 at 12.00.34 AM.png"/>
          <p:cNvPicPr>
            <a:picLocks noGrp="1" noChangeAspect="1"/>
          </p:cNvPicPr>
          <p:nvPr>
            <p:ph sz="half" idx="1"/>
          </p:nvPr>
        </p:nvPicPr>
        <p:blipFill>
          <a:blip r:embed="rId2">
            <a:extLst>
              <a:ext uri="{28A0092B-C50C-407E-A947-70E740481C1C}">
                <a14:useLocalDpi xmlns:a14="http://schemas.microsoft.com/office/drawing/2010/main" val="0"/>
              </a:ext>
            </a:extLst>
          </a:blip>
          <a:srcRect l="5775" r="5775"/>
          <a:stretch>
            <a:fillRect/>
          </a:stretch>
        </p:blipFill>
        <p:spPr/>
      </p:pic>
      <p:pic>
        <p:nvPicPr>
          <p:cNvPr id="8" name="Content Placeholder 7" descr="Screen Shot 2016-04-07 at 12.01.02 AM.png"/>
          <p:cNvPicPr>
            <a:picLocks noGrp="1" noChangeAspect="1"/>
          </p:cNvPicPr>
          <p:nvPr>
            <p:ph sz="half" idx="2"/>
          </p:nvPr>
        </p:nvPicPr>
        <p:blipFill>
          <a:blip r:embed="rId3">
            <a:extLst>
              <a:ext uri="{28A0092B-C50C-407E-A947-70E740481C1C}">
                <a14:useLocalDpi xmlns:a14="http://schemas.microsoft.com/office/drawing/2010/main" val="0"/>
              </a:ext>
            </a:extLst>
          </a:blip>
          <a:srcRect l="5683" r="5683"/>
          <a:stretch>
            <a:fillRect/>
          </a:stretch>
        </p:blipFill>
        <p:spPr>
          <a:xfrm>
            <a:off x="4648200" y="1639277"/>
            <a:ext cx="3943690" cy="4419600"/>
          </a:xfrm>
        </p:spPr>
      </p:pic>
    </p:spTree>
    <p:extLst>
      <p:ext uri="{BB962C8B-B14F-4D97-AF65-F5344CB8AC3E}">
        <p14:creationId xmlns:p14="http://schemas.microsoft.com/office/powerpoint/2010/main" val="421275386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b="1" dirty="0" smtClean="0"/>
              <a:t>Wrong </a:t>
            </a:r>
            <a:r>
              <a:rPr lang="en-US" dirty="0" smtClean="0"/>
              <a:t>location-based recommendation</a:t>
            </a:r>
            <a:endParaRPr lang="en-US" dirty="0"/>
          </a:p>
        </p:txBody>
      </p:sp>
      <p:pic>
        <p:nvPicPr>
          <p:cNvPr id="7" name="Content Placeholder 6" descr="Screen Shot 2016-04-07 at 12.01.40 AM.png"/>
          <p:cNvPicPr>
            <a:picLocks noGrp="1" noChangeAspect="1"/>
          </p:cNvPicPr>
          <p:nvPr>
            <p:ph idx="1"/>
          </p:nvPr>
        </p:nvPicPr>
        <p:blipFill>
          <a:blip r:embed="rId3">
            <a:extLst>
              <a:ext uri="{28A0092B-C50C-407E-A947-70E740481C1C}">
                <a14:useLocalDpi xmlns:a14="http://schemas.microsoft.com/office/drawing/2010/main" val="0"/>
              </a:ext>
            </a:extLst>
          </a:blip>
          <a:srcRect t="-29493" b="-29493"/>
          <a:stretch>
            <a:fillRect/>
          </a:stretch>
        </p:blipFill>
        <p:spPr/>
      </p:pic>
    </p:spTree>
    <p:extLst>
      <p:ext uri="{BB962C8B-B14F-4D97-AF65-F5344CB8AC3E}">
        <p14:creationId xmlns:p14="http://schemas.microsoft.com/office/powerpoint/2010/main" val="96741643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Feedback</a:t>
            </a:r>
            <a:endParaRPr lang="en-US" dirty="0"/>
          </a:p>
        </p:txBody>
      </p:sp>
      <p:sp>
        <p:nvSpPr>
          <p:cNvPr id="3" name="Content Placeholder 2"/>
          <p:cNvSpPr>
            <a:spLocks noGrp="1"/>
          </p:cNvSpPr>
          <p:nvPr>
            <p:ph idx="1"/>
          </p:nvPr>
        </p:nvSpPr>
        <p:spPr/>
        <p:txBody>
          <a:bodyPr>
            <a:normAutofit/>
          </a:bodyPr>
          <a:lstStyle/>
          <a:p>
            <a:pPr marL="0" indent="0">
              <a:buNone/>
            </a:pPr>
            <a:r>
              <a:rPr lang="en-US" dirty="0"/>
              <a:t>Feedback: crucial to user’s understanding of how a system works and helping guide future action </a:t>
            </a:r>
            <a:endParaRPr lang="en-US" dirty="0" smtClean="0">
              <a:effectLst/>
            </a:endParaRPr>
          </a:p>
          <a:p>
            <a:r>
              <a:rPr lang="en-US" b="1" dirty="0" smtClean="0"/>
              <a:t>What </a:t>
            </a:r>
            <a:r>
              <a:rPr lang="en-US" dirty="0" smtClean="0"/>
              <a:t>did the system do?</a:t>
            </a:r>
            <a:endParaRPr lang="en-US" b="1" dirty="0" smtClean="0"/>
          </a:p>
          <a:p>
            <a:r>
              <a:rPr lang="en-US" b="1" dirty="0" smtClean="0"/>
              <a:t>What </a:t>
            </a:r>
            <a:r>
              <a:rPr lang="en-US" dirty="0"/>
              <a:t>if I do W, what will the system do</a:t>
            </a:r>
            <a:r>
              <a:rPr lang="en-US" dirty="0" smtClean="0"/>
              <a:t>? </a:t>
            </a:r>
          </a:p>
          <a:p>
            <a:r>
              <a:rPr lang="en-US" b="1" dirty="0" smtClean="0"/>
              <a:t>Why </a:t>
            </a:r>
            <a:r>
              <a:rPr lang="en-US" dirty="0"/>
              <a:t>did the system do X</a:t>
            </a:r>
            <a:r>
              <a:rPr lang="en-US" dirty="0" smtClean="0"/>
              <a:t>?</a:t>
            </a:r>
          </a:p>
          <a:p>
            <a:r>
              <a:rPr lang="en-US" b="1" dirty="0" smtClean="0"/>
              <a:t>Why </a:t>
            </a:r>
            <a:r>
              <a:rPr lang="en-US" dirty="0"/>
              <a:t>did the system </a:t>
            </a:r>
            <a:r>
              <a:rPr lang="en-US" b="1" dirty="0"/>
              <a:t>not </a:t>
            </a:r>
            <a:r>
              <a:rPr lang="en-US" dirty="0"/>
              <a:t>do </a:t>
            </a:r>
            <a:r>
              <a:rPr lang="en-US" dirty="0" smtClean="0"/>
              <a:t>Y</a:t>
            </a:r>
            <a:endParaRPr lang="en-US" dirty="0"/>
          </a:p>
          <a:p>
            <a:r>
              <a:rPr lang="en-US" b="1" dirty="0" smtClean="0"/>
              <a:t>How </a:t>
            </a:r>
            <a:r>
              <a:rPr lang="en-US" dirty="0" smtClean="0"/>
              <a:t>do I get the system to do Z</a:t>
            </a:r>
            <a:r>
              <a:rPr lang="en-US" dirty="0"/>
              <a:t>? </a:t>
            </a:r>
            <a:endParaRPr lang="en-US" dirty="0" smtClean="0">
              <a:effectLst/>
            </a:endParaRPr>
          </a:p>
        </p:txBody>
      </p:sp>
    </p:spTree>
    <p:extLst>
      <p:ext uri="{BB962C8B-B14F-4D97-AF65-F5344CB8AC3E}">
        <p14:creationId xmlns:p14="http://schemas.microsoft.com/office/powerpoint/2010/main" val="102480521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1586</TotalTime>
  <Words>3559</Words>
  <Application>Microsoft Macintosh PowerPoint</Application>
  <PresentationFormat>On-screen Show (4:3)</PresentationFormat>
  <Paragraphs>547</Paragraphs>
  <Slides>63</Slides>
  <Notes>43</Notes>
  <HiddenSlides>1</HiddenSlides>
  <MMClips>11</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63</vt:i4>
      </vt:variant>
    </vt:vector>
  </HeadingPairs>
  <TitlesOfParts>
    <vt:vector size="72" baseType="lpstr">
      <vt:lpstr>Calibri</vt:lpstr>
      <vt:lpstr>Cambria Math</vt:lpstr>
      <vt:lpstr>ＭＳ Ｐゴシック</vt:lpstr>
      <vt:lpstr>Myriad Web</vt:lpstr>
      <vt:lpstr>Symbol</vt:lpstr>
      <vt:lpstr>Wingdings</vt:lpstr>
      <vt:lpstr>Arial</vt:lpstr>
      <vt:lpstr>Office Theme</vt:lpstr>
      <vt:lpstr>Image</vt:lpstr>
      <vt:lpstr>Usable Machine Learning I</vt:lpstr>
      <vt:lpstr>EDigs helps prospective tenants in the rental search process.</vt:lpstr>
      <vt:lpstr>Usable Machine Learning</vt:lpstr>
      <vt:lpstr>Understanding what is going on: Forming Mental Models</vt:lpstr>
      <vt:lpstr>Discuss:</vt:lpstr>
      <vt:lpstr>Accident Identification:  What would you want to know?</vt:lpstr>
      <vt:lpstr>Known Preference</vt:lpstr>
      <vt:lpstr>Wrong location-based recommendation</vt:lpstr>
      <vt:lpstr>Types of Feedback</vt:lpstr>
      <vt:lpstr>Best Feedback  Depends on Circumstance</vt:lpstr>
      <vt:lpstr>Usable Machine Learning</vt:lpstr>
      <vt:lpstr>Usable Machine Learning</vt:lpstr>
      <vt:lpstr>How do people address uncertainty and avoid / correct error?</vt:lpstr>
      <vt:lpstr>Design Guidelines </vt:lpstr>
      <vt:lpstr>Anticipation</vt:lpstr>
      <vt:lpstr>Anticipation</vt:lpstr>
      <vt:lpstr>Consequences</vt:lpstr>
      <vt:lpstr>External Aids</vt:lpstr>
      <vt:lpstr>Example: Octopocus [Bau UIST’08]</vt:lpstr>
      <vt:lpstr>Confirmation</vt:lpstr>
      <vt:lpstr>Example: Showing tentative Results</vt:lpstr>
      <vt:lpstr>Freshness</vt:lpstr>
      <vt:lpstr>Progressive Assistance</vt:lpstr>
      <vt:lpstr>Method Shifts</vt:lpstr>
      <vt:lpstr>Modality Shifts</vt:lpstr>
      <vt:lpstr>Shifting from writing to selection</vt:lpstr>
      <vt:lpstr>Level of Discourse</vt:lpstr>
      <vt:lpstr>Backtracking</vt:lpstr>
      <vt:lpstr>Example: Repetition</vt:lpstr>
      <vt:lpstr>Graceful Failure</vt:lpstr>
      <vt:lpstr>Video Demonstrations</vt:lpstr>
      <vt:lpstr>PowerPoint Presentation</vt:lpstr>
      <vt:lpstr>PowerPoint Presentation</vt:lpstr>
      <vt:lpstr>Usable Machine Learning</vt:lpstr>
      <vt:lpstr>Costly features at prediction time</vt:lpstr>
      <vt:lpstr>RECS: Data collection</vt:lpstr>
      <vt:lpstr>RECS: Household Survey</vt:lpstr>
      <vt:lpstr>RECS: Energy Supplier Survey</vt:lpstr>
      <vt:lpstr>Feature cost reflects how difficult it is to acquire a value for a feature.</vt:lpstr>
      <vt:lpstr>Free features can be automatically extracted from rental advertisements.</vt:lpstr>
      <vt:lpstr>Different cost levels of features provide different prediction performances.</vt:lpstr>
      <vt:lpstr>Let’s go through an example of DQO  to make a prediction for natural gas use.</vt:lpstr>
      <vt:lpstr>First, we estimate values for unknown features with kNN.</vt:lpstr>
      <vt:lpstr>We look at the values for other features in the NNs to predict for the test point.</vt:lpstr>
      <vt:lpstr>We look at the values for other features in the NNs to predict for the test point.</vt:lpstr>
      <vt:lpstr>We look at the values for other features in the NNs to predict for the test point.</vt:lpstr>
      <vt:lpstr>We look at the values for other features in the NNs to predict for the test point.</vt:lpstr>
      <vt:lpstr>Here is our filled-in feature vector z.</vt:lpstr>
      <vt:lpstr>We can give the user an estimate now.</vt:lpstr>
      <vt:lpstr>We can also ask for more information.</vt:lpstr>
      <vt:lpstr>Calculate the expected prediction interval width for including each unknown feature.</vt:lpstr>
      <vt:lpstr>Calculate the expected prediction interval width for including each unknown feature.</vt:lpstr>
      <vt:lpstr>Penalize the expected prediction interval widths by the feature costs.</vt:lpstr>
      <vt:lpstr>Ask for the optimal feature f^⋆,  the number of household members.</vt:lpstr>
      <vt:lpstr>Repeat…</vt:lpstr>
      <vt:lpstr>First, we estimate values for unknown features with kNN.</vt:lpstr>
      <vt:lpstr>And so on…</vt:lpstr>
      <vt:lpstr>DQO results in more certain predictions than the baseline orderings.</vt:lpstr>
      <vt:lpstr>The tradeoff parameter l influences when expensive features are included.</vt:lpstr>
      <vt:lpstr>The oracle chooses features to add fairly uniformly, across test samples.</vt:lpstr>
      <vt:lpstr>l = 0.01</vt:lpstr>
      <vt:lpstr>EDigs helps prospective tenants in the rental search process.</vt:lpstr>
      <vt:lpstr>EDigs users can provide more information about a unit or themselves.</vt:lpstr>
    </vt:vector>
  </TitlesOfParts>
  <Company>Carnegie Mellon University</Company>
  <LinksUpToDate>false</LinksUpToDate>
  <SharedDoc>false</SharedDoc>
  <HyperlinksChanged>false</HyperlinksChanged>
  <AppVersion>15.0032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Intelligibility</dc:title>
  <dc:creator>Jen Mankoff</dc:creator>
  <cp:lastModifiedBy>jmankoff</cp:lastModifiedBy>
  <cp:revision>40</cp:revision>
  <dcterms:created xsi:type="dcterms:W3CDTF">2016-04-07T03:42:44Z</dcterms:created>
  <dcterms:modified xsi:type="dcterms:W3CDTF">2017-03-31T01:40:43Z</dcterms:modified>
</cp:coreProperties>
</file>